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272" r:id="rId3"/>
    <p:sldId id="337" r:id="rId4"/>
    <p:sldId id="276" r:id="rId5"/>
    <p:sldId id="338" r:id="rId6"/>
    <p:sldId id="353" r:id="rId7"/>
    <p:sldId id="341" r:id="rId8"/>
    <p:sldId id="354" r:id="rId9"/>
    <p:sldId id="349" r:id="rId10"/>
    <p:sldId id="351" r:id="rId11"/>
    <p:sldId id="257" r:id="rId12"/>
    <p:sldId id="350" r:id="rId13"/>
    <p:sldId id="342" r:id="rId14"/>
    <p:sldId id="352" r:id="rId15"/>
    <p:sldId id="344" r:id="rId16"/>
    <p:sldId id="345" r:id="rId17"/>
    <p:sldId id="343" r:id="rId18"/>
    <p:sldId id="329" r:id="rId19"/>
    <p:sldId id="330" r:id="rId20"/>
    <p:sldId id="346" r:id="rId21"/>
    <p:sldId id="347" r:id="rId22"/>
    <p:sldId id="348" r:id="rId23"/>
    <p:sldId id="340" r:id="rId24"/>
    <p:sldId id="293" r:id="rId25"/>
    <p:sldId id="28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imes New Roman" pitchFamily="18" charset="0"/>
        <a:ea typeface="宋体" charset="-122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imes New Roman" pitchFamily="18" charset="0"/>
        <a:ea typeface="宋体" charset="-122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imes New Roman" pitchFamily="18" charset="0"/>
        <a:ea typeface="宋体" charset="-122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imes New Roman" pitchFamily="18" charset="0"/>
        <a:ea typeface="宋体" charset="-122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imes New Roman" pitchFamily="18" charset="0"/>
        <a:ea typeface="宋体" charset="-122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Times New Roman" pitchFamily="18" charset="0"/>
        <a:ea typeface="宋体" charset="-122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Times New Roman" pitchFamily="18" charset="0"/>
        <a:ea typeface="宋体" charset="-122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Times New Roman" pitchFamily="18" charset="0"/>
        <a:ea typeface="宋体" charset="-122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Times New Roman" pitchFamily="18" charset="0"/>
        <a:ea typeface="宋体" charset="-122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FFF00"/>
    <a:srgbClr val="FFFFFF"/>
    <a:srgbClr val="00FF00"/>
    <a:srgbClr val="561D6D"/>
    <a:srgbClr val="66FFFF"/>
    <a:srgbClr val="006600"/>
    <a:srgbClr val="003300"/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0" autoAdjust="0"/>
    <p:restoredTop sz="94676" autoAdjust="0"/>
  </p:normalViewPr>
  <p:slideViewPr>
    <p:cSldViewPr snapToGrid="0">
      <p:cViewPr>
        <p:scale>
          <a:sx n="77" d="100"/>
          <a:sy n="77" d="100"/>
        </p:scale>
        <p:origin x="-1326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F038BD3-2FB4-45D3-AEE9-B642B5522254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F7CEA9-D5BB-4A11-A48A-EF523D5E1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721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2F488-0ED8-4E74-9656-917E59CEE856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8D365-234F-416E-A580-0FF9C5FCD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8F108-59DF-45FB-BE5F-263F8BCC83B6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B3549-4CEA-43C6-BAA7-6F79F51AE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BB86-C24C-482B-8C5E-0BC4E4C75E9B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2FEF6-DB65-4850-9F37-0A258FCF3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3AF11-4D30-4B88-8D4B-10DAE2FC68B8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D2AB3-352A-420D-A869-F399EC0BF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0256-F472-4BF0-AFBD-7C9294032BA4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2AC1-5508-4591-9442-A4A645DBF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79CF-7B3C-4AF7-9136-4F3CAC5ACE84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5C9A6-E314-46A2-9E47-65FA0ADC6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D6A58-7B4A-4965-A003-516AB099E63C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0BDAD-5A96-41B1-90E7-821A77F74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2C1A6-8BC5-4EAB-AE30-66257C98B85E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923CA-0440-47E7-9833-5E422CA77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8E171-4041-414A-8998-E3A1F6E2F073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907DF-645D-473E-9EC3-6365EF9A8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C5053-03FD-4158-8D3E-655A7F991671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EA0AB-F5D7-4D8A-9077-B15D7DEC9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993D6-D04A-4386-8DD2-4A5516CC320F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8A471-A869-4C31-B021-AFCE39CA0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77F81-540B-461D-BD99-22157495D0EA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F6BDE-B21C-460B-BA60-3646942A6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9A410-67A1-4CB0-9084-EB1B87629FE9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5C89D-8373-4784-9CFA-0332C5689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DBC2E94-4983-46E2-BD96-D93FA8AD380F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F25D901-BF94-40EA-A97C-9F10B050A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3"/>
          <p:cNvSpPr txBox="1">
            <a:spLocks noChangeArrowheads="1"/>
          </p:cNvSpPr>
          <p:nvPr/>
        </p:nvSpPr>
        <p:spPr bwMode="auto">
          <a:xfrm>
            <a:off x="38100" y="1215189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Reverse Time Migration of Multiples for OBS Data</a:t>
            </a:r>
            <a:endParaRPr lang="en-US" altLang="zh-CN" sz="6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762000" y="4343400"/>
            <a:ext cx="7696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4000" dirty="0" err="1"/>
              <a:t>Dongliang</a:t>
            </a:r>
            <a:r>
              <a:rPr lang="en-US" altLang="zh-CN" sz="4000" dirty="0"/>
              <a:t>  </a:t>
            </a:r>
            <a:r>
              <a:rPr lang="en-US" altLang="zh-CN" sz="4000" dirty="0" smtClean="0"/>
              <a:t>Zhang</a:t>
            </a:r>
          </a:p>
          <a:p>
            <a:pPr algn="ctr"/>
            <a:r>
              <a:rPr lang="en-US" altLang="zh-CN" sz="4000" dirty="0" smtClean="0"/>
              <a:t>KAUST</a:t>
            </a:r>
            <a:endParaRPr lang="en-US" altLang="zh-CN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Text Box 151"/>
          <p:cNvSpPr txBox="1">
            <a:spLocks noChangeArrowheads="1"/>
          </p:cNvSpPr>
          <p:nvPr/>
        </p:nvSpPr>
        <p:spPr bwMode="auto">
          <a:xfrm>
            <a:off x="915275" y="1693186"/>
            <a:ext cx="792918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Up-going 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ave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zh-CN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Down-going wave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zh-CN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Combine up-going &amp; down-going waves</a:t>
            </a:r>
            <a:endParaRPr lang="en-US" altLang="zh-CN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393700" y="591177"/>
            <a:ext cx="8610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Multiples RTM of OBS Data</a:t>
            </a:r>
          </a:p>
        </p:txBody>
      </p:sp>
    </p:spTree>
    <p:extLst>
      <p:ext uri="{BB962C8B-B14F-4D97-AF65-F5344CB8AC3E}">
        <p14:creationId xmlns:p14="http://schemas.microsoft.com/office/powerpoint/2010/main" val="5503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Text Box 151"/>
          <p:cNvSpPr txBox="1">
            <a:spLocks noChangeArrowheads="1"/>
          </p:cNvSpPr>
          <p:nvPr/>
        </p:nvSpPr>
        <p:spPr bwMode="auto">
          <a:xfrm>
            <a:off x="2600774" y="447699"/>
            <a:ext cx="550450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Up-going Wave</a:t>
            </a:r>
            <a:endParaRPr lang="en-US" altLang="zh-CN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75874" y="2149642"/>
            <a:ext cx="6400800" cy="3577390"/>
          </a:xfrm>
          <a:prstGeom prst="rect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1524000" y="3657600"/>
            <a:ext cx="6368716" cy="321064"/>
          </a:xfrm>
          <a:custGeom>
            <a:avLst/>
            <a:gdLst>
              <a:gd name="connsiteX0" fmla="*/ 0 w 6368716"/>
              <a:gd name="connsiteY0" fmla="*/ 16042 h 321064"/>
              <a:gd name="connsiteX1" fmla="*/ 1909011 w 6368716"/>
              <a:gd name="connsiteY1" fmla="*/ 320842 h 321064"/>
              <a:gd name="connsiteX2" fmla="*/ 4684295 w 6368716"/>
              <a:gd name="connsiteY2" fmla="*/ 64168 h 321064"/>
              <a:gd name="connsiteX3" fmla="*/ 6368716 w 6368716"/>
              <a:gd name="connsiteY3" fmla="*/ 0 h 32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68716" h="321064">
                <a:moveTo>
                  <a:pt x="0" y="16042"/>
                </a:moveTo>
                <a:cubicBezTo>
                  <a:pt x="564147" y="164431"/>
                  <a:pt x="1128295" y="312821"/>
                  <a:pt x="1909011" y="320842"/>
                </a:cubicBezTo>
                <a:cubicBezTo>
                  <a:pt x="2689727" y="328863"/>
                  <a:pt x="3941011" y="117642"/>
                  <a:pt x="4684295" y="64168"/>
                </a:cubicBezTo>
                <a:cubicBezTo>
                  <a:pt x="5427579" y="10694"/>
                  <a:pt x="5898147" y="5347"/>
                  <a:pt x="6368716" y="0"/>
                </a:cubicBezTo>
              </a:path>
            </a:pathLst>
          </a:cu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1459832" y="4940725"/>
            <a:ext cx="6416842" cy="272959"/>
          </a:xfrm>
          <a:custGeom>
            <a:avLst/>
            <a:gdLst>
              <a:gd name="connsiteX0" fmla="*/ 0 w 6416842"/>
              <a:gd name="connsiteY0" fmla="*/ 272959 h 272959"/>
              <a:gd name="connsiteX1" fmla="*/ 2486526 w 6416842"/>
              <a:gd name="connsiteY1" fmla="*/ 243 h 272959"/>
              <a:gd name="connsiteX2" fmla="*/ 5486400 w 6416842"/>
              <a:gd name="connsiteY2" fmla="*/ 224833 h 272959"/>
              <a:gd name="connsiteX3" fmla="*/ 6416842 w 6416842"/>
              <a:gd name="connsiteY3" fmla="*/ 240875 h 27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6842" h="272959">
                <a:moveTo>
                  <a:pt x="0" y="272959"/>
                </a:moveTo>
                <a:cubicBezTo>
                  <a:pt x="786063" y="140611"/>
                  <a:pt x="1572126" y="8264"/>
                  <a:pt x="2486526" y="243"/>
                </a:cubicBezTo>
                <a:cubicBezTo>
                  <a:pt x="3400926" y="-7778"/>
                  <a:pt x="4831347" y="184728"/>
                  <a:pt x="5486400" y="224833"/>
                </a:cubicBezTo>
                <a:cubicBezTo>
                  <a:pt x="6141453" y="264938"/>
                  <a:pt x="6279147" y="252906"/>
                  <a:pt x="6416842" y="240875"/>
                </a:cubicBezTo>
              </a:path>
            </a:pathLst>
          </a:cu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3031958" y="1973179"/>
            <a:ext cx="3641560" cy="3087983"/>
            <a:chOff x="3031958" y="1973179"/>
            <a:chExt cx="3641560" cy="3087983"/>
          </a:xfrm>
        </p:grpSpPr>
        <p:sp>
          <p:nvSpPr>
            <p:cNvPr id="11" name="流程图: 手动操作 10"/>
            <p:cNvSpPr/>
            <p:nvPr/>
          </p:nvSpPr>
          <p:spPr>
            <a:xfrm>
              <a:off x="3031958" y="3713748"/>
              <a:ext cx="390056" cy="393031"/>
            </a:xfrm>
            <a:prstGeom prst="flowChartManualOperation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3224465" y="2197768"/>
              <a:ext cx="3184357" cy="2863394"/>
              <a:chOff x="3224465" y="2197768"/>
              <a:chExt cx="3184357" cy="2863394"/>
            </a:xfrm>
          </p:grpSpPr>
          <p:cxnSp>
            <p:nvCxnSpPr>
              <p:cNvPr id="14" name="直接箭头连接符 13"/>
              <p:cNvCxnSpPr/>
              <p:nvPr/>
            </p:nvCxnSpPr>
            <p:spPr>
              <a:xfrm flipH="1">
                <a:off x="5743075" y="2213810"/>
                <a:ext cx="665747" cy="2847352"/>
              </a:xfrm>
              <a:prstGeom prst="straightConnector1">
                <a:avLst/>
              </a:prstGeom>
              <a:ln w="28575">
                <a:solidFill>
                  <a:srgbClr val="FFFF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/>
              <p:cNvCxnSpPr/>
              <p:nvPr/>
            </p:nvCxnSpPr>
            <p:spPr>
              <a:xfrm flipH="1" flipV="1">
                <a:off x="4780549" y="2197768"/>
                <a:ext cx="946484" cy="2847352"/>
              </a:xfrm>
              <a:prstGeom prst="straightConnector1">
                <a:avLst/>
              </a:prstGeom>
              <a:ln w="28575">
                <a:solidFill>
                  <a:srgbClr val="FFFF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箭头连接符 22"/>
              <p:cNvCxnSpPr/>
              <p:nvPr/>
            </p:nvCxnSpPr>
            <p:spPr>
              <a:xfrm flipH="1">
                <a:off x="3689686" y="2197768"/>
                <a:ext cx="1074821" cy="2711116"/>
              </a:xfrm>
              <a:prstGeom prst="straightConnector1">
                <a:avLst/>
              </a:prstGeom>
              <a:ln w="28575">
                <a:solidFill>
                  <a:srgbClr val="FFFF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箭头连接符 24"/>
              <p:cNvCxnSpPr/>
              <p:nvPr/>
            </p:nvCxnSpPr>
            <p:spPr>
              <a:xfrm flipH="1" flipV="1">
                <a:off x="3224465" y="4106779"/>
                <a:ext cx="465221" cy="834189"/>
              </a:xfrm>
              <a:prstGeom prst="straightConnector1">
                <a:avLst/>
              </a:prstGeom>
              <a:ln w="28575">
                <a:solidFill>
                  <a:srgbClr val="FFFF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爆炸形 1 8"/>
            <p:cNvSpPr/>
            <p:nvPr/>
          </p:nvSpPr>
          <p:spPr>
            <a:xfrm>
              <a:off x="6144127" y="1973179"/>
              <a:ext cx="529391" cy="481263"/>
            </a:xfrm>
            <a:prstGeom prst="irregularSeal1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958508" y="1913021"/>
            <a:ext cx="3644081" cy="3164183"/>
            <a:chOff x="2959769" y="1896979"/>
            <a:chExt cx="3644081" cy="3164183"/>
          </a:xfrm>
        </p:grpSpPr>
        <p:grpSp>
          <p:nvGrpSpPr>
            <p:cNvPr id="50" name="组合 49"/>
            <p:cNvGrpSpPr/>
            <p:nvPr/>
          </p:nvGrpSpPr>
          <p:grpSpPr>
            <a:xfrm>
              <a:off x="3224465" y="2197768"/>
              <a:ext cx="3184357" cy="2863394"/>
              <a:chOff x="3224465" y="2197768"/>
              <a:chExt cx="3184357" cy="2863394"/>
            </a:xfrm>
          </p:grpSpPr>
          <p:cxnSp>
            <p:nvCxnSpPr>
              <p:cNvPr id="52" name="直接箭头连接符 51"/>
              <p:cNvCxnSpPr/>
              <p:nvPr/>
            </p:nvCxnSpPr>
            <p:spPr>
              <a:xfrm flipH="1">
                <a:off x="5743075" y="2213810"/>
                <a:ext cx="665747" cy="2847352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箭头连接符 52"/>
              <p:cNvCxnSpPr/>
              <p:nvPr/>
            </p:nvCxnSpPr>
            <p:spPr>
              <a:xfrm flipH="1" flipV="1">
                <a:off x="4780549" y="2197768"/>
                <a:ext cx="946484" cy="2847352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箭头连接符 53"/>
              <p:cNvCxnSpPr/>
              <p:nvPr/>
            </p:nvCxnSpPr>
            <p:spPr>
              <a:xfrm flipH="1">
                <a:off x="3689686" y="2197768"/>
                <a:ext cx="1074821" cy="2711116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箭头连接符 54"/>
              <p:cNvCxnSpPr/>
              <p:nvPr/>
            </p:nvCxnSpPr>
            <p:spPr>
              <a:xfrm flipH="1" flipV="1">
                <a:off x="3224465" y="4106779"/>
                <a:ext cx="465221" cy="834189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爆炸形 1 50"/>
            <p:cNvSpPr/>
            <p:nvPr/>
          </p:nvSpPr>
          <p:spPr>
            <a:xfrm>
              <a:off x="2959769" y="3713859"/>
              <a:ext cx="529391" cy="481263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流程图: 手动操作 48"/>
            <p:cNvSpPr/>
            <p:nvPr/>
          </p:nvSpPr>
          <p:spPr>
            <a:xfrm>
              <a:off x="6213794" y="1896979"/>
              <a:ext cx="390056" cy="393031"/>
            </a:xfrm>
            <a:prstGeom prst="flowChartManualOperatio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493707" y="2358190"/>
            <a:ext cx="2234691" cy="521784"/>
            <a:chOff x="4050689" y="1394093"/>
            <a:chExt cx="2234691" cy="521784"/>
          </a:xfrm>
        </p:grpSpPr>
        <p:sp>
          <p:nvSpPr>
            <p:cNvPr id="61" name="Arc 25"/>
            <p:cNvSpPr/>
            <p:nvPr/>
          </p:nvSpPr>
          <p:spPr bwMode="auto">
            <a:xfrm rot="6048806">
              <a:off x="4093674" y="1351108"/>
              <a:ext cx="479227" cy="565197"/>
            </a:xfrm>
            <a:prstGeom prst="arc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Times New Roman" pitchFamily="18" charset="0"/>
              </a:endParaRPr>
            </a:p>
          </p:txBody>
        </p:sp>
        <p:sp>
          <p:nvSpPr>
            <p:cNvPr id="62" name="Arc 28"/>
            <p:cNvSpPr/>
            <p:nvPr/>
          </p:nvSpPr>
          <p:spPr bwMode="auto">
            <a:xfrm rot="15551194" flipH="1">
              <a:off x="5762706" y="1393202"/>
              <a:ext cx="480152" cy="565197"/>
            </a:xfrm>
            <a:prstGeom prst="arc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Times New Roman" pitchFamily="18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872729" y="3121234"/>
            <a:ext cx="1641918" cy="413541"/>
            <a:chOff x="4453310" y="1725296"/>
            <a:chExt cx="1641918" cy="413541"/>
          </a:xfrm>
        </p:grpSpPr>
        <p:sp>
          <p:nvSpPr>
            <p:cNvPr id="64" name="Arc 26"/>
            <p:cNvSpPr/>
            <p:nvPr/>
          </p:nvSpPr>
          <p:spPr bwMode="auto">
            <a:xfrm rot="6048806">
              <a:off x="4511765" y="1708473"/>
              <a:ext cx="371909" cy="488819"/>
            </a:xfrm>
            <a:prstGeom prst="arc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Times New Roman" pitchFamily="18" charset="0"/>
              </a:endParaRPr>
            </a:p>
          </p:txBody>
        </p:sp>
        <p:sp>
          <p:nvSpPr>
            <p:cNvPr id="65" name="Arc 29"/>
            <p:cNvSpPr/>
            <p:nvPr/>
          </p:nvSpPr>
          <p:spPr bwMode="auto">
            <a:xfrm rot="15551194" flipH="1">
              <a:off x="5664864" y="1666841"/>
              <a:ext cx="371909" cy="488819"/>
            </a:xfrm>
            <a:prstGeom prst="arc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Times New Roman" pitchFamily="18" charset="0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220664" y="4009509"/>
            <a:ext cx="962090" cy="339529"/>
            <a:chOff x="4875571" y="2076852"/>
            <a:chExt cx="962090" cy="339529"/>
          </a:xfrm>
        </p:grpSpPr>
        <p:sp>
          <p:nvSpPr>
            <p:cNvPr id="67" name="Arc 27"/>
            <p:cNvSpPr/>
            <p:nvPr/>
          </p:nvSpPr>
          <p:spPr bwMode="auto">
            <a:xfrm rot="6048806">
              <a:off x="4914732" y="2056194"/>
              <a:ext cx="321026" cy="399347"/>
            </a:xfrm>
            <a:prstGeom prst="arc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Times New Roman" pitchFamily="18" charset="0"/>
              </a:endParaRPr>
            </a:p>
          </p:txBody>
        </p:sp>
        <p:sp>
          <p:nvSpPr>
            <p:cNvPr id="68" name="Arc 30"/>
            <p:cNvSpPr/>
            <p:nvPr/>
          </p:nvSpPr>
          <p:spPr bwMode="auto">
            <a:xfrm rot="15551194" flipH="1">
              <a:off x="5476929" y="2037145"/>
              <a:ext cx="321026" cy="400439"/>
            </a:xfrm>
            <a:prstGeom prst="arc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Times New Roman" pitchFamily="18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5379598" y="4606544"/>
            <a:ext cx="721460" cy="350649"/>
            <a:chOff x="4875571" y="2095355"/>
            <a:chExt cx="721460" cy="350649"/>
          </a:xfrm>
        </p:grpSpPr>
        <p:sp>
          <p:nvSpPr>
            <p:cNvPr id="70" name="Arc 27"/>
            <p:cNvSpPr/>
            <p:nvPr/>
          </p:nvSpPr>
          <p:spPr bwMode="auto">
            <a:xfrm rot="6048806">
              <a:off x="4914732" y="2056194"/>
              <a:ext cx="321026" cy="399347"/>
            </a:xfrm>
            <a:prstGeom prst="arc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Times New Roman" pitchFamily="18" charset="0"/>
              </a:endParaRPr>
            </a:p>
          </p:txBody>
        </p:sp>
        <p:sp>
          <p:nvSpPr>
            <p:cNvPr id="71" name="Arc 30"/>
            <p:cNvSpPr/>
            <p:nvPr/>
          </p:nvSpPr>
          <p:spPr bwMode="auto">
            <a:xfrm rot="15551194" flipH="1">
              <a:off x="5236299" y="2085271"/>
              <a:ext cx="321026" cy="400439"/>
            </a:xfrm>
            <a:prstGeom prst="arc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Times New Roman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779172" y="1451356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reciprocity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Text Box 151"/>
          <p:cNvSpPr txBox="1">
            <a:spLocks noChangeArrowheads="1"/>
          </p:cNvSpPr>
          <p:nvPr/>
        </p:nvSpPr>
        <p:spPr bwMode="auto">
          <a:xfrm>
            <a:off x="915275" y="1693186"/>
            <a:ext cx="781882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zh-CN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Up-going </a:t>
            </a:r>
            <a:r>
              <a:rPr lang="en-US" altLang="zh-CN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</a:t>
            </a:r>
            <a:r>
              <a:rPr lang="en-US" altLang="zh-CN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ave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Down-going wave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zh-CN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Combine up-going &amp; down-going waves</a:t>
            </a:r>
            <a:endParaRPr lang="en-US" altLang="zh-CN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393700" y="591177"/>
            <a:ext cx="8610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Multiples RTM of OBS Data</a:t>
            </a:r>
          </a:p>
        </p:txBody>
      </p:sp>
    </p:spTree>
    <p:extLst>
      <p:ext uri="{BB962C8B-B14F-4D97-AF65-F5344CB8AC3E}">
        <p14:creationId xmlns:p14="http://schemas.microsoft.com/office/powerpoint/2010/main" val="5503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Text Box 151"/>
          <p:cNvSpPr txBox="1">
            <a:spLocks noChangeArrowheads="1"/>
          </p:cNvSpPr>
          <p:nvPr/>
        </p:nvSpPr>
        <p:spPr bwMode="auto">
          <a:xfrm>
            <a:off x="2572692" y="282905"/>
            <a:ext cx="550450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Down-going Wave</a:t>
            </a:r>
            <a:endParaRPr lang="en-US" altLang="zh-CN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75874" y="2149642"/>
            <a:ext cx="6400800" cy="3577390"/>
          </a:xfrm>
          <a:prstGeom prst="rect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1524000" y="3657600"/>
            <a:ext cx="6368716" cy="321064"/>
          </a:xfrm>
          <a:custGeom>
            <a:avLst/>
            <a:gdLst>
              <a:gd name="connsiteX0" fmla="*/ 0 w 6368716"/>
              <a:gd name="connsiteY0" fmla="*/ 16042 h 321064"/>
              <a:gd name="connsiteX1" fmla="*/ 1909011 w 6368716"/>
              <a:gd name="connsiteY1" fmla="*/ 320842 h 321064"/>
              <a:gd name="connsiteX2" fmla="*/ 4684295 w 6368716"/>
              <a:gd name="connsiteY2" fmla="*/ 64168 h 321064"/>
              <a:gd name="connsiteX3" fmla="*/ 6368716 w 6368716"/>
              <a:gd name="connsiteY3" fmla="*/ 0 h 32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68716" h="321064">
                <a:moveTo>
                  <a:pt x="0" y="16042"/>
                </a:moveTo>
                <a:cubicBezTo>
                  <a:pt x="564147" y="164431"/>
                  <a:pt x="1128295" y="312821"/>
                  <a:pt x="1909011" y="320842"/>
                </a:cubicBezTo>
                <a:cubicBezTo>
                  <a:pt x="2689727" y="328863"/>
                  <a:pt x="3941011" y="117642"/>
                  <a:pt x="4684295" y="64168"/>
                </a:cubicBezTo>
                <a:cubicBezTo>
                  <a:pt x="5427579" y="10694"/>
                  <a:pt x="5898147" y="5347"/>
                  <a:pt x="6368716" y="0"/>
                </a:cubicBezTo>
              </a:path>
            </a:pathLst>
          </a:cu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1459832" y="4940725"/>
            <a:ext cx="6416842" cy="272959"/>
          </a:xfrm>
          <a:custGeom>
            <a:avLst/>
            <a:gdLst>
              <a:gd name="connsiteX0" fmla="*/ 0 w 6416842"/>
              <a:gd name="connsiteY0" fmla="*/ 272959 h 272959"/>
              <a:gd name="connsiteX1" fmla="*/ 2486526 w 6416842"/>
              <a:gd name="connsiteY1" fmla="*/ 243 h 272959"/>
              <a:gd name="connsiteX2" fmla="*/ 5486400 w 6416842"/>
              <a:gd name="connsiteY2" fmla="*/ 224833 h 272959"/>
              <a:gd name="connsiteX3" fmla="*/ 6416842 w 6416842"/>
              <a:gd name="connsiteY3" fmla="*/ 240875 h 27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6842" h="272959">
                <a:moveTo>
                  <a:pt x="0" y="272959"/>
                </a:moveTo>
                <a:cubicBezTo>
                  <a:pt x="786063" y="140611"/>
                  <a:pt x="1572126" y="8264"/>
                  <a:pt x="2486526" y="243"/>
                </a:cubicBezTo>
                <a:cubicBezTo>
                  <a:pt x="3400926" y="-7778"/>
                  <a:pt x="4831347" y="184728"/>
                  <a:pt x="5486400" y="224833"/>
                </a:cubicBezTo>
                <a:cubicBezTo>
                  <a:pt x="6141453" y="264938"/>
                  <a:pt x="6279147" y="252906"/>
                  <a:pt x="6416842" y="240875"/>
                </a:cubicBezTo>
              </a:path>
            </a:pathLst>
          </a:cu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3031958" y="1973179"/>
            <a:ext cx="3641560" cy="3050811"/>
            <a:chOff x="3031958" y="1973179"/>
            <a:chExt cx="3641560" cy="3050811"/>
          </a:xfrm>
        </p:grpSpPr>
        <p:sp>
          <p:nvSpPr>
            <p:cNvPr id="11" name="流程图: 手动操作 10"/>
            <p:cNvSpPr/>
            <p:nvPr/>
          </p:nvSpPr>
          <p:spPr>
            <a:xfrm>
              <a:off x="3031958" y="3713748"/>
              <a:ext cx="390056" cy="393031"/>
            </a:xfrm>
            <a:prstGeom prst="flowChartManualOperation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3422014" y="2213810"/>
              <a:ext cx="2986810" cy="2810180"/>
              <a:chOff x="3422014" y="2213810"/>
              <a:chExt cx="2986810" cy="2810180"/>
            </a:xfrm>
          </p:grpSpPr>
          <p:cxnSp>
            <p:nvCxnSpPr>
              <p:cNvPr id="14" name="直接箭头连接符 13"/>
              <p:cNvCxnSpPr/>
              <p:nvPr/>
            </p:nvCxnSpPr>
            <p:spPr>
              <a:xfrm flipH="1">
                <a:off x="5420338" y="2213810"/>
                <a:ext cx="988486" cy="2810180"/>
              </a:xfrm>
              <a:prstGeom prst="straightConnector1">
                <a:avLst/>
              </a:prstGeom>
              <a:ln w="28575">
                <a:solidFill>
                  <a:srgbClr val="FFFF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/>
              <p:cNvCxnSpPr/>
              <p:nvPr/>
            </p:nvCxnSpPr>
            <p:spPr>
              <a:xfrm flipH="1" flipV="1">
                <a:off x="4235118" y="2213811"/>
                <a:ext cx="1185220" cy="2810179"/>
              </a:xfrm>
              <a:prstGeom prst="straightConnector1">
                <a:avLst/>
              </a:prstGeom>
              <a:ln w="28575">
                <a:solidFill>
                  <a:srgbClr val="FFFF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箭头连接符 22"/>
              <p:cNvCxnSpPr/>
              <p:nvPr/>
            </p:nvCxnSpPr>
            <p:spPr>
              <a:xfrm flipH="1">
                <a:off x="3422014" y="2213810"/>
                <a:ext cx="813102" cy="1516091"/>
              </a:xfrm>
              <a:prstGeom prst="straightConnector1">
                <a:avLst/>
              </a:prstGeom>
              <a:ln w="28575">
                <a:solidFill>
                  <a:srgbClr val="FFFF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爆炸形 1 8"/>
            <p:cNvSpPr/>
            <p:nvPr/>
          </p:nvSpPr>
          <p:spPr>
            <a:xfrm>
              <a:off x="6144127" y="1973179"/>
              <a:ext cx="529391" cy="481263"/>
            </a:xfrm>
            <a:prstGeom prst="irregularSeal1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958508" y="1913021"/>
            <a:ext cx="3644081" cy="3110969"/>
            <a:chOff x="2959769" y="1896979"/>
            <a:chExt cx="3644081" cy="3110969"/>
          </a:xfrm>
        </p:grpSpPr>
        <p:grpSp>
          <p:nvGrpSpPr>
            <p:cNvPr id="50" name="组合 49"/>
            <p:cNvGrpSpPr/>
            <p:nvPr/>
          </p:nvGrpSpPr>
          <p:grpSpPr>
            <a:xfrm>
              <a:off x="3244014" y="2197768"/>
              <a:ext cx="3164808" cy="2810180"/>
              <a:chOff x="3244014" y="2197768"/>
              <a:chExt cx="3164808" cy="2810180"/>
            </a:xfrm>
          </p:grpSpPr>
          <p:cxnSp>
            <p:nvCxnSpPr>
              <p:cNvPr id="52" name="直接箭头连接符 51"/>
              <p:cNvCxnSpPr/>
              <p:nvPr/>
            </p:nvCxnSpPr>
            <p:spPr>
              <a:xfrm flipH="1">
                <a:off x="5421598" y="2205789"/>
                <a:ext cx="987224" cy="2794138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箭头连接符 52"/>
              <p:cNvCxnSpPr/>
              <p:nvPr/>
            </p:nvCxnSpPr>
            <p:spPr>
              <a:xfrm flipH="1" flipV="1">
                <a:off x="4236379" y="2213812"/>
                <a:ext cx="1185220" cy="2794136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箭头连接符 53"/>
              <p:cNvCxnSpPr/>
              <p:nvPr/>
            </p:nvCxnSpPr>
            <p:spPr>
              <a:xfrm flipH="1">
                <a:off x="3244014" y="2197768"/>
                <a:ext cx="1008130" cy="1764854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爆炸形 1 50"/>
            <p:cNvSpPr/>
            <p:nvPr/>
          </p:nvSpPr>
          <p:spPr>
            <a:xfrm>
              <a:off x="2959769" y="3713859"/>
              <a:ext cx="529391" cy="481263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流程图: 手动操作 48"/>
            <p:cNvSpPr/>
            <p:nvPr/>
          </p:nvSpPr>
          <p:spPr>
            <a:xfrm>
              <a:off x="6213794" y="1896979"/>
              <a:ext cx="390056" cy="393031"/>
            </a:xfrm>
            <a:prstGeom prst="flowChartManualOperatio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060573" y="2358190"/>
            <a:ext cx="2523447" cy="521784"/>
            <a:chOff x="4050689" y="1394093"/>
            <a:chExt cx="2523447" cy="521784"/>
          </a:xfrm>
        </p:grpSpPr>
        <p:sp>
          <p:nvSpPr>
            <p:cNvPr id="61" name="Arc 25"/>
            <p:cNvSpPr/>
            <p:nvPr/>
          </p:nvSpPr>
          <p:spPr bwMode="auto">
            <a:xfrm rot="6048806">
              <a:off x="4093674" y="1351108"/>
              <a:ext cx="479227" cy="565197"/>
            </a:xfrm>
            <a:prstGeom prst="arc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Times New Roman" pitchFamily="18" charset="0"/>
              </a:endParaRPr>
            </a:p>
          </p:txBody>
        </p:sp>
        <p:sp>
          <p:nvSpPr>
            <p:cNvPr id="62" name="Arc 28"/>
            <p:cNvSpPr/>
            <p:nvPr/>
          </p:nvSpPr>
          <p:spPr bwMode="auto">
            <a:xfrm rot="15551194" flipH="1">
              <a:off x="6051462" y="1393202"/>
              <a:ext cx="480152" cy="565197"/>
            </a:xfrm>
            <a:prstGeom prst="arc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Times New Roman" pitchFamily="18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439595" y="3121234"/>
            <a:ext cx="1866506" cy="413541"/>
            <a:chOff x="4453310" y="1725296"/>
            <a:chExt cx="1866506" cy="413541"/>
          </a:xfrm>
        </p:grpSpPr>
        <p:sp>
          <p:nvSpPr>
            <p:cNvPr id="64" name="Arc 26"/>
            <p:cNvSpPr/>
            <p:nvPr/>
          </p:nvSpPr>
          <p:spPr bwMode="auto">
            <a:xfrm rot="6048806">
              <a:off x="4511765" y="1708473"/>
              <a:ext cx="371909" cy="488819"/>
            </a:xfrm>
            <a:prstGeom prst="arc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Times New Roman" pitchFamily="18" charset="0"/>
              </a:endParaRPr>
            </a:p>
          </p:txBody>
        </p:sp>
        <p:sp>
          <p:nvSpPr>
            <p:cNvPr id="65" name="Arc 29"/>
            <p:cNvSpPr/>
            <p:nvPr/>
          </p:nvSpPr>
          <p:spPr bwMode="auto">
            <a:xfrm rot="15551194" flipH="1">
              <a:off x="5889452" y="1666841"/>
              <a:ext cx="371909" cy="488819"/>
            </a:xfrm>
            <a:prstGeom prst="arc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Times New Roman" pitchFamily="18" charset="0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787530" y="4009509"/>
            <a:ext cx="1122510" cy="339529"/>
            <a:chOff x="4875571" y="2076852"/>
            <a:chExt cx="1122510" cy="339529"/>
          </a:xfrm>
        </p:grpSpPr>
        <p:sp>
          <p:nvSpPr>
            <p:cNvPr id="67" name="Arc 27"/>
            <p:cNvSpPr/>
            <p:nvPr/>
          </p:nvSpPr>
          <p:spPr bwMode="auto">
            <a:xfrm rot="6048806">
              <a:off x="4914732" y="2056194"/>
              <a:ext cx="321026" cy="399347"/>
            </a:xfrm>
            <a:prstGeom prst="arc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Times New Roman" pitchFamily="18" charset="0"/>
              </a:endParaRPr>
            </a:p>
          </p:txBody>
        </p:sp>
        <p:sp>
          <p:nvSpPr>
            <p:cNvPr id="68" name="Arc 30"/>
            <p:cNvSpPr/>
            <p:nvPr/>
          </p:nvSpPr>
          <p:spPr bwMode="auto">
            <a:xfrm rot="15551194" flipH="1">
              <a:off x="5637349" y="2037145"/>
              <a:ext cx="321026" cy="400439"/>
            </a:xfrm>
            <a:prstGeom prst="arc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Times New Roman" pitchFamily="18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5058758" y="4638628"/>
            <a:ext cx="721460" cy="350649"/>
            <a:chOff x="4875571" y="2095355"/>
            <a:chExt cx="721460" cy="350649"/>
          </a:xfrm>
        </p:grpSpPr>
        <p:sp>
          <p:nvSpPr>
            <p:cNvPr id="70" name="Arc 27"/>
            <p:cNvSpPr/>
            <p:nvPr/>
          </p:nvSpPr>
          <p:spPr bwMode="auto">
            <a:xfrm rot="6048806">
              <a:off x="4914732" y="2056194"/>
              <a:ext cx="321026" cy="399347"/>
            </a:xfrm>
            <a:prstGeom prst="arc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Times New Roman" pitchFamily="18" charset="0"/>
              </a:endParaRPr>
            </a:p>
          </p:txBody>
        </p:sp>
        <p:sp>
          <p:nvSpPr>
            <p:cNvPr id="71" name="Arc 30"/>
            <p:cNvSpPr/>
            <p:nvPr/>
          </p:nvSpPr>
          <p:spPr bwMode="auto">
            <a:xfrm rot="15551194" flipH="1">
              <a:off x="5236299" y="2085271"/>
              <a:ext cx="321026" cy="400439"/>
            </a:xfrm>
            <a:prstGeom prst="arc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Times New Roman" pitchFamily="18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779172" y="1451356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reciprocity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996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Text Box 151"/>
          <p:cNvSpPr txBox="1">
            <a:spLocks noChangeArrowheads="1"/>
          </p:cNvSpPr>
          <p:nvPr/>
        </p:nvSpPr>
        <p:spPr bwMode="auto">
          <a:xfrm>
            <a:off x="915275" y="1693186"/>
            <a:ext cx="786611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zh-CN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Up-going </a:t>
            </a:r>
            <a:r>
              <a:rPr lang="en-US" altLang="zh-CN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</a:t>
            </a:r>
            <a:r>
              <a:rPr lang="en-US" altLang="zh-CN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ave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zh-CN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Down-going wave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Combine up-going &amp; down-going waves</a:t>
            </a:r>
            <a:endParaRPr lang="en-US" altLang="zh-CN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393700" y="591177"/>
            <a:ext cx="8610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Multiples RTM of OBS Data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54469" y="4114799"/>
            <a:ext cx="55336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dirty="0" smtClean="0"/>
              <a:t>Don’t need to separate up-going and down-going wave </a:t>
            </a:r>
          </a:p>
          <a:p>
            <a:endParaRPr lang="en-US" altLang="zh-CN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dirty="0" smtClean="0"/>
              <a:t>Same procedure as up-going and down-going wave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0013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14845" y="2167179"/>
            <a:ext cx="3216166" cy="2703012"/>
            <a:chOff x="915539" y="2959017"/>
            <a:chExt cx="3216166" cy="2703012"/>
          </a:xfrm>
        </p:grpSpPr>
        <p:grpSp>
          <p:nvGrpSpPr>
            <p:cNvPr id="5" name="组合 4"/>
            <p:cNvGrpSpPr/>
            <p:nvPr/>
          </p:nvGrpSpPr>
          <p:grpSpPr>
            <a:xfrm>
              <a:off x="935365" y="2959017"/>
              <a:ext cx="3196340" cy="2703012"/>
              <a:chOff x="2527300" y="1078225"/>
              <a:chExt cx="3196340" cy="2703012"/>
            </a:xfrm>
          </p:grpSpPr>
          <p:pic>
            <p:nvPicPr>
              <p:cNvPr id="7" name="Picture 2" descr="gradient_fwi_long"/>
              <p:cNvPicPr>
                <a:picLocks noChangeAspect="1" noChangeArrowheads="1"/>
              </p:cNvPicPr>
              <p:nvPr/>
            </p:nvPicPr>
            <p:blipFill>
              <a:blip r:embed="rId2"/>
              <a:srcRect l="10844" t="11415" r="1720" b="14751"/>
              <a:stretch>
                <a:fillRect/>
              </a:stretch>
            </p:blipFill>
            <p:spPr bwMode="auto">
              <a:xfrm>
                <a:off x="2527300" y="2213923"/>
                <a:ext cx="3183869" cy="1567314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</p:pic>
          <p:sp>
            <p:nvSpPr>
              <p:cNvPr id="8" name="TextBox 12"/>
              <p:cNvSpPr txBox="1">
                <a:spLocks noChangeArrowheads="1"/>
              </p:cNvSpPr>
              <p:nvPr/>
            </p:nvSpPr>
            <p:spPr bwMode="auto">
              <a:xfrm>
                <a:off x="2539006" y="1078225"/>
                <a:ext cx="3184634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zh-CN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Illumination of Primary for  One Shot </a:t>
                </a:r>
                <a:endPara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6" name="爆炸形 1 5"/>
            <p:cNvSpPr/>
            <p:nvPr/>
          </p:nvSpPr>
          <p:spPr>
            <a:xfrm>
              <a:off x="915539" y="4250609"/>
              <a:ext cx="139139" cy="160575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090458" y="2204139"/>
            <a:ext cx="3643637" cy="2727152"/>
            <a:chOff x="5090458" y="2204139"/>
            <a:chExt cx="3643637" cy="2727152"/>
          </a:xfrm>
        </p:grpSpPr>
        <p:pic>
          <p:nvPicPr>
            <p:cNvPr id="12" name="Picture 3" descr="gradient_mwi_long"/>
            <p:cNvPicPr>
              <a:picLocks noChangeAspect="1" noChangeArrowheads="1"/>
            </p:cNvPicPr>
            <p:nvPr/>
          </p:nvPicPr>
          <p:blipFill>
            <a:blip r:embed="rId3"/>
            <a:srcRect l="11069" t="10902" r="1570" b="13724"/>
            <a:stretch>
              <a:fillRect/>
            </a:stretch>
          </p:blipFill>
          <p:spPr bwMode="auto">
            <a:xfrm>
              <a:off x="5163461" y="3318634"/>
              <a:ext cx="3343994" cy="1612657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23" name="TextBox 12"/>
            <p:cNvSpPr txBox="1">
              <a:spLocks noChangeArrowheads="1"/>
            </p:cNvSpPr>
            <p:nvPr/>
          </p:nvSpPr>
          <p:spPr bwMode="auto">
            <a:xfrm>
              <a:off x="5090458" y="2204139"/>
              <a:ext cx="364363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Illumination of Multiples for  One Shot </a:t>
              </a:r>
              <a:endPara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" name="爆炸形 1 13"/>
            <p:cNvSpPr/>
            <p:nvPr/>
          </p:nvSpPr>
          <p:spPr>
            <a:xfrm>
              <a:off x="5210186" y="3240543"/>
              <a:ext cx="171746" cy="156180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爆炸形 1 14"/>
            <p:cNvSpPr/>
            <p:nvPr/>
          </p:nvSpPr>
          <p:spPr>
            <a:xfrm>
              <a:off x="5614294" y="3240543"/>
              <a:ext cx="171746" cy="156180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爆炸形 1 15"/>
            <p:cNvSpPr/>
            <p:nvPr/>
          </p:nvSpPr>
          <p:spPr>
            <a:xfrm>
              <a:off x="6018402" y="3240543"/>
              <a:ext cx="171746" cy="156180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爆炸形 1 16"/>
            <p:cNvSpPr/>
            <p:nvPr/>
          </p:nvSpPr>
          <p:spPr>
            <a:xfrm>
              <a:off x="6427561" y="3241753"/>
              <a:ext cx="171746" cy="156180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爆炸形 1 17"/>
            <p:cNvSpPr/>
            <p:nvPr/>
          </p:nvSpPr>
          <p:spPr>
            <a:xfrm>
              <a:off x="6831669" y="3241753"/>
              <a:ext cx="171746" cy="156180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爆炸形 1 18"/>
            <p:cNvSpPr/>
            <p:nvPr/>
          </p:nvSpPr>
          <p:spPr>
            <a:xfrm>
              <a:off x="7235777" y="3241753"/>
              <a:ext cx="171746" cy="156180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爆炸形 1 19"/>
            <p:cNvSpPr/>
            <p:nvPr/>
          </p:nvSpPr>
          <p:spPr>
            <a:xfrm>
              <a:off x="7699239" y="3229646"/>
              <a:ext cx="171746" cy="156180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爆炸形 1 20"/>
            <p:cNvSpPr/>
            <p:nvPr/>
          </p:nvSpPr>
          <p:spPr>
            <a:xfrm>
              <a:off x="8103347" y="3229646"/>
              <a:ext cx="171746" cy="156180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Text Box 151"/>
          <p:cNvSpPr txBox="1">
            <a:spLocks noChangeArrowheads="1"/>
          </p:cNvSpPr>
          <p:nvPr/>
        </p:nvSpPr>
        <p:spPr bwMode="auto">
          <a:xfrm>
            <a:off x="268014" y="519395"/>
            <a:ext cx="887598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Illumination: Primary </a:t>
            </a:r>
            <a:r>
              <a:rPr lang="en-US" altLang="zh-CN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vs</a:t>
            </a:r>
            <a:r>
              <a:rPr lang="en-US" altLang="zh-CN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Multiples</a:t>
            </a:r>
            <a:endParaRPr lang="en-US" altLang="zh-CN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30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678632" y="2714749"/>
            <a:ext cx="31846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Image of Primary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5191622" y="2751939"/>
            <a:ext cx="36436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Image of Multiples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" name="Text Box 151"/>
          <p:cNvSpPr txBox="1">
            <a:spLocks noChangeArrowheads="1"/>
          </p:cNvSpPr>
          <p:nvPr/>
        </p:nvSpPr>
        <p:spPr bwMode="auto">
          <a:xfrm>
            <a:off x="268014" y="519395"/>
            <a:ext cx="887598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Footprint Artifact</a:t>
            </a:r>
            <a:endParaRPr lang="en-US" altLang="zh-CN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6" name="Picture 3" descr="E:\work_kaust\waveform inversion\multiples_obs\untitled folder\mig23sho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8" t="19541" r="9549" b="23953"/>
          <a:stretch/>
        </p:blipFill>
        <p:spPr bwMode="auto">
          <a:xfrm>
            <a:off x="5191622" y="3476035"/>
            <a:ext cx="3657547" cy="1584682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Administrator\Desktop\截图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34" y="3476035"/>
            <a:ext cx="3589486" cy="1584682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组合 28"/>
          <p:cNvGrpSpPr/>
          <p:nvPr/>
        </p:nvGrpSpPr>
        <p:grpSpPr>
          <a:xfrm>
            <a:off x="1264159" y="3471958"/>
            <a:ext cx="6788135" cy="642803"/>
            <a:chOff x="5209473" y="-213135"/>
            <a:chExt cx="9672765" cy="669968"/>
          </a:xfrm>
        </p:grpSpPr>
        <p:sp>
          <p:nvSpPr>
            <p:cNvPr id="35" name="椭圆 34"/>
            <p:cNvSpPr/>
            <p:nvPr/>
          </p:nvSpPr>
          <p:spPr>
            <a:xfrm>
              <a:off x="11941424" y="-213135"/>
              <a:ext cx="2940814" cy="665719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5209473" y="-208886"/>
              <a:ext cx="2715154" cy="665719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TextBox 12"/>
          <p:cNvSpPr txBox="1">
            <a:spLocks noChangeArrowheads="1"/>
          </p:cNvSpPr>
          <p:nvPr/>
        </p:nvSpPr>
        <p:spPr bwMode="auto">
          <a:xfrm>
            <a:off x="2270949" y="1732031"/>
            <a:ext cx="54699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Sparse Receivers (Sources) </a:t>
            </a:r>
            <a:endParaRPr lang="en-US" altLang="zh-CN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23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667000" y="-228600"/>
            <a:ext cx="3810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CN" sz="6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Outline</a:t>
            </a:r>
            <a:r>
              <a:rPr lang="en-US" altLang="zh-CN" sz="96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grpSp>
        <p:nvGrpSpPr>
          <p:cNvPr id="17410" name="Group 5"/>
          <p:cNvGrpSpPr>
            <a:grpSpLocks/>
          </p:cNvGrpSpPr>
          <p:nvPr/>
        </p:nvGrpSpPr>
        <p:grpSpPr bwMode="auto">
          <a:xfrm>
            <a:off x="1371600" y="5257800"/>
            <a:ext cx="3438525" cy="641350"/>
            <a:chOff x="1392" y="3148"/>
            <a:chExt cx="2166" cy="404"/>
          </a:xfrm>
        </p:grpSpPr>
        <p:sp>
          <p:nvSpPr>
            <p:cNvPr id="2" name="Text Box 7"/>
            <p:cNvSpPr txBox="1">
              <a:spLocks noChangeArrowheads="1"/>
            </p:cNvSpPr>
            <p:nvPr/>
          </p:nvSpPr>
          <p:spPr bwMode="auto">
            <a:xfrm>
              <a:off x="1563" y="3148"/>
              <a:ext cx="199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36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Conclusions</a:t>
              </a:r>
            </a:p>
          </p:txBody>
        </p:sp>
        <p:sp>
          <p:nvSpPr>
            <p:cNvPr id="3" name="Oval 11"/>
            <p:cNvSpPr>
              <a:spLocks noChangeArrowheads="1"/>
            </p:cNvSpPr>
            <p:nvPr/>
          </p:nvSpPr>
          <p:spPr bwMode="auto">
            <a:xfrm>
              <a:off x="1392" y="3312"/>
              <a:ext cx="96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zh-CN" sz="4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413" name="Group 19"/>
          <p:cNvGrpSpPr>
            <a:grpSpLocks/>
          </p:cNvGrpSpPr>
          <p:nvPr/>
        </p:nvGrpSpPr>
        <p:grpSpPr bwMode="auto">
          <a:xfrm>
            <a:off x="1371600" y="1447801"/>
            <a:ext cx="5105522" cy="1108076"/>
            <a:chOff x="864" y="768"/>
            <a:chExt cx="3317" cy="698"/>
          </a:xfrm>
        </p:grpSpPr>
        <p:grpSp>
          <p:nvGrpSpPr>
            <p:cNvPr id="17444" name="Group 8"/>
            <p:cNvGrpSpPr>
              <a:grpSpLocks/>
            </p:cNvGrpSpPr>
            <p:nvPr/>
          </p:nvGrpSpPr>
          <p:grpSpPr bwMode="auto">
            <a:xfrm>
              <a:off x="864" y="816"/>
              <a:ext cx="3206" cy="250"/>
              <a:chOff x="864" y="1392"/>
              <a:chExt cx="3206" cy="250"/>
            </a:xfrm>
          </p:grpSpPr>
          <p:sp>
            <p:nvSpPr>
              <p:cNvPr id="8" name="Oval 10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102" cy="9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zh-CN" altLang="zh-CN" sz="4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1056" y="1392"/>
                <a:ext cx="301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altLang="zh-CN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1056" y="768"/>
              <a:ext cx="3125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36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Motivation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altLang="zh-CN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Wider illumination, no footprint artifacts</a:t>
              </a:r>
              <a:endParaRPr lang="en-US" altLang="zh-CN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412" name="Group 11"/>
          <p:cNvGrpSpPr>
            <a:grpSpLocks/>
          </p:cNvGrpSpPr>
          <p:nvPr/>
        </p:nvGrpSpPr>
        <p:grpSpPr bwMode="auto">
          <a:xfrm>
            <a:off x="1371600" y="4089400"/>
            <a:ext cx="6789738" cy="1098550"/>
            <a:chOff x="1473" y="2720"/>
            <a:chExt cx="4277" cy="692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1473" y="2864"/>
              <a:ext cx="96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zh-CN" sz="4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655" y="2720"/>
              <a:ext cx="4095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3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Numerical Example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Test  </a:t>
              </a:r>
              <a:r>
                <a:rPr lang="en-US" altLang="zh-CN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 </a:t>
              </a:r>
              <a:r>
                <a:rPr lang="en-US" altLang="zh-CN" sz="2000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Marmousi</a:t>
              </a:r>
              <a:r>
                <a:rPr lang="en-US" altLang="zh-CN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model and field data</a:t>
              </a:r>
              <a:endParaRPr lang="en-US" altLang="zh-CN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411" name="Group 8"/>
          <p:cNvGrpSpPr>
            <a:grpSpLocks/>
          </p:cNvGrpSpPr>
          <p:nvPr/>
        </p:nvGrpSpPr>
        <p:grpSpPr bwMode="auto">
          <a:xfrm>
            <a:off x="1371600" y="2635250"/>
            <a:ext cx="6637283" cy="1108075"/>
            <a:chOff x="864" y="1392"/>
            <a:chExt cx="4896" cy="698"/>
          </a:xfrm>
        </p:grpSpPr>
        <p:sp>
          <p:nvSpPr>
            <p:cNvPr id="4" name="Oval 10"/>
            <p:cNvSpPr>
              <a:spLocks noChangeArrowheads="1"/>
            </p:cNvSpPr>
            <p:nvPr/>
          </p:nvSpPr>
          <p:spPr bwMode="auto">
            <a:xfrm>
              <a:off x="864" y="1536"/>
              <a:ext cx="102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zh-CN" sz="4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056" y="1392"/>
              <a:ext cx="4704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36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Theory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Reverse time migration of multiples</a:t>
              </a:r>
              <a:endParaRPr lang="en-US" altLang="zh-CN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588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764149" y="1185863"/>
            <a:ext cx="5701864" cy="2767012"/>
            <a:chOff x="1764149" y="1185863"/>
            <a:chExt cx="5701864" cy="2767012"/>
          </a:xfrm>
        </p:grpSpPr>
        <p:pic>
          <p:nvPicPr>
            <p:cNvPr id="20" name="Picture 12" descr="vture"/>
            <p:cNvPicPr>
              <a:picLocks noChangeAspect="1" noChangeArrowheads="1"/>
            </p:cNvPicPr>
            <p:nvPr/>
          </p:nvPicPr>
          <p:blipFill>
            <a:blip r:embed="rId2"/>
            <a:srcRect l="90344" t="14174" r="4396" b="18567"/>
            <a:stretch>
              <a:fillRect/>
            </a:stretch>
          </p:blipFill>
          <p:spPr bwMode="auto">
            <a:xfrm>
              <a:off x="6713538" y="1649413"/>
              <a:ext cx="300037" cy="1858962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</p:pic>
        <p:pic>
          <p:nvPicPr>
            <p:cNvPr id="21" name="Picture 13" descr="vture"/>
            <p:cNvPicPr>
              <a:picLocks noChangeAspect="1" noChangeArrowheads="1"/>
            </p:cNvPicPr>
            <p:nvPr/>
          </p:nvPicPr>
          <p:blipFill>
            <a:blip r:embed="rId2"/>
            <a:srcRect l="11369" t="14174" r="13947" b="17575"/>
            <a:stretch>
              <a:fillRect/>
            </a:stretch>
          </p:blipFill>
          <p:spPr bwMode="auto">
            <a:xfrm>
              <a:off x="2282825" y="1643063"/>
              <a:ext cx="4240213" cy="1887537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 rot="10800000">
              <a:off x="7007225" y="1262063"/>
              <a:ext cx="458788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/>
                <a:t>1.5      km/s        5.5</a:t>
              </a:r>
            </a:p>
          </p:txBody>
        </p:sp>
        <p:sp>
          <p:nvSpPr>
            <p:cNvPr id="23" name="TextBox 12"/>
            <p:cNvSpPr txBox="1">
              <a:spLocks noChangeArrowheads="1"/>
            </p:cNvSpPr>
            <p:nvPr/>
          </p:nvSpPr>
          <p:spPr bwMode="auto">
            <a:xfrm>
              <a:off x="2955925" y="1185863"/>
              <a:ext cx="3198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True Velocity Model</a:t>
              </a: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2177256" y="3586163"/>
              <a:ext cx="46863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dirty="0"/>
                <a:t>0                             X (km)                             </a:t>
              </a:r>
              <a:r>
                <a:rPr lang="en-US" altLang="zh-CN" sz="1800" dirty="0" smtClean="0"/>
                <a:t>9</a:t>
              </a:r>
              <a:endParaRPr lang="en-US" altLang="zh-CN" sz="1800" dirty="0"/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 rot="10800000">
              <a:off x="1764149" y="1361141"/>
              <a:ext cx="461665" cy="226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dirty="0" smtClean="0"/>
                <a:t>3.5      </a:t>
              </a:r>
              <a:r>
                <a:rPr lang="en-US" altLang="zh-CN" sz="1800" dirty="0"/>
                <a:t>Z (km)   </a:t>
              </a:r>
              <a:r>
                <a:rPr lang="en-US" altLang="zh-CN" sz="1800" dirty="0" smtClean="0"/>
                <a:t>      </a:t>
              </a:r>
              <a:r>
                <a:rPr lang="en-US" altLang="zh-CN" sz="1800" dirty="0"/>
                <a:t>0</a:t>
              </a:r>
            </a:p>
          </p:txBody>
        </p:sp>
      </p:grpSp>
      <p:sp>
        <p:nvSpPr>
          <p:cNvPr id="1184" name="Text Box 151"/>
          <p:cNvSpPr txBox="1">
            <a:spLocks noChangeArrowheads="1"/>
          </p:cNvSpPr>
          <p:nvPr/>
        </p:nvSpPr>
        <p:spPr bwMode="auto">
          <a:xfrm>
            <a:off x="1171903" y="255751"/>
            <a:ext cx="7162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Marmousi</a:t>
            </a:r>
            <a:r>
              <a:rPr lang="en-US" altLang="zh-CN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Model</a:t>
            </a:r>
            <a:endParaRPr lang="en-US" altLang="zh-CN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05264" y="1822854"/>
            <a:ext cx="2694454" cy="4316169"/>
            <a:chOff x="605264" y="1822854"/>
            <a:chExt cx="2694454" cy="4316169"/>
          </a:xfrm>
        </p:grpSpPr>
        <p:sp>
          <p:nvSpPr>
            <p:cNvPr id="11" name="Text Box 29"/>
            <p:cNvSpPr txBox="1">
              <a:spLocks noChangeArrowheads="1"/>
            </p:cNvSpPr>
            <p:nvPr/>
          </p:nvSpPr>
          <p:spPr bwMode="auto">
            <a:xfrm>
              <a:off x="1324303" y="1822854"/>
              <a:ext cx="17857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 smtClean="0">
                  <a:solidFill>
                    <a:srgbClr val="FFFFFF"/>
                  </a:solidFill>
                </a:rPr>
                <a:t>Full Data</a:t>
              </a:r>
              <a:endParaRPr lang="en-US" altLang="zh-CN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 rot="10800000">
              <a:off x="605264" y="2032275"/>
              <a:ext cx="461665" cy="3678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dirty="0"/>
                <a:t>6</a:t>
              </a:r>
              <a:r>
                <a:rPr lang="en-US" altLang="zh-CN" sz="1800" dirty="0" smtClean="0"/>
                <a:t>                      </a:t>
              </a:r>
              <a:r>
                <a:rPr lang="en-US" altLang="zh-CN" sz="1800" dirty="0"/>
                <a:t>T</a:t>
              </a:r>
              <a:r>
                <a:rPr lang="en-US" altLang="zh-CN" sz="1800" dirty="0" smtClean="0"/>
                <a:t> (</a:t>
              </a:r>
              <a:r>
                <a:rPr lang="en-US" altLang="zh-CN" sz="1800" dirty="0"/>
                <a:t>s</a:t>
              </a:r>
              <a:r>
                <a:rPr lang="en-US" altLang="zh-CN" sz="1800" dirty="0" smtClean="0"/>
                <a:t>)                      </a:t>
              </a:r>
              <a:r>
                <a:rPr lang="en-US" altLang="zh-CN" sz="1800" dirty="0"/>
                <a:t>0</a:t>
              </a:r>
            </a:p>
          </p:txBody>
        </p:sp>
        <p:pic>
          <p:nvPicPr>
            <p:cNvPr id="1028" name="Picture 4" descr="C:\Users\zdlwnn\Desktop\截图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055" y="2424488"/>
              <a:ext cx="1990725" cy="3286125"/>
            </a:xfrm>
            <a:prstGeom prst="rect">
              <a:avLst/>
            </a:prstGeom>
            <a:noFill/>
            <a:ln w="12700">
              <a:solidFill>
                <a:srgbClr val="FFFF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956568" y="5772311"/>
              <a:ext cx="2343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dirty="0"/>
                <a:t>0   </a:t>
              </a:r>
              <a:r>
                <a:rPr lang="en-US" altLang="zh-CN" sz="1800" dirty="0" smtClean="0"/>
                <a:t>   X </a:t>
              </a:r>
              <a:r>
                <a:rPr lang="en-US" altLang="zh-CN" sz="1800" dirty="0"/>
                <a:t>(km)  </a:t>
              </a:r>
              <a:r>
                <a:rPr lang="en-US" altLang="zh-CN" sz="1800" dirty="0" smtClean="0"/>
                <a:t>        9</a:t>
              </a:r>
              <a:endParaRPr lang="en-US" altLang="zh-CN" sz="1800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263459" y="1822197"/>
            <a:ext cx="3515690" cy="4292680"/>
            <a:chOff x="3263459" y="1822197"/>
            <a:chExt cx="3515690" cy="4292680"/>
          </a:xfrm>
        </p:grpSpPr>
        <p:sp>
          <p:nvSpPr>
            <p:cNvPr id="14" name="Text Box 29"/>
            <p:cNvSpPr txBox="1">
              <a:spLocks noChangeArrowheads="1"/>
            </p:cNvSpPr>
            <p:nvPr/>
          </p:nvSpPr>
          <p:spPr bwMode="auto">
            <a:xfrm>
              <a:off x="3263459" y="1822197"/>
              <a:ext cx="351569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 smtClean="0">
                  <a:solidFill>
                    <a:srgbClr val="FFFFFF"/>
                  </a:solidFill>
                </a:rPr>
                <a:t>Direct Wave &amp; Primary</a:t>
              </a:r>
              <a:endParaRPr lang="en-US" altLang="zh-CN" dirty="0">
                <a:solidFill>
                  <a:srgbClr val="FFFFFF"/>
                </a:solidFill>
              </a:endParaRPr>
            </a:p>
          </p:txBody>
        </p:sp>
        <p:pic>
          <p:nvPicPr>
            <p:cNvPr id="1026" name="Picture 2" descr="C:\Users\zdlwnn\Desktop\截图0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8281" y="2424488"/>
              <a:ext cx="2000250" cy="329565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3811588" y="5748165"/>
              <a:ext cx="2343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dirty="0"/>
                <a:t>0   </a:t>
              </a:r>
              <a:r>
                <a:rPr lang="en-US" altLang="zh-CN" sz="1800" dirty="0" smtClean="0"/>
                <a:t>   X </a:t>
              </a:r>
              <a:r>
                <a:rPr lang="en-US" altLang="zh-CN" sz="1800" dirty="0"/>
                <a:t>(km)  </a:t>
              </a:r>
              <a:r>
                <a:rPr lang="en-US" altLang="zh-CN" sz="1800" dirty="0" smtClean="0"/>
                <a:t>        9</a:t>
              </a:r>
              <a:endParaRPr lang="en-US" altLang="zh-CN" sz="1800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586824" y="1810901"/>
            <a:ext cx="2557176" cy="4351274"/>
            <a:chOff x="6586824" y="1810901"/>
            <a:chExt cx="2557176" cy="4351274"/>
          </a:xfrm>
        </p:grpSpPr>
        <p:sp>
          <p:nvSpPr>
            <p:cNvPr id="12" name="Text Box 29"/>
            <p:cNvSpPr txBox="1">
              <a:spLocks noChangeArrowheads="1"/>
            </p:cNvSpPr>
            <p:nvPr/>
          </p:nvSpPr>
          <p:spPr bwMode="auto">
            <a:xfrm>
              <a:off x="6873745" y="1810901"/>
              <a:ext cx="22702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 smtClean="0">
                  <a:solidFill>
                    <a:srgbClr val="FFFFFF"/>
                  </a:solidFill>
                </a:rPr>
                <a:t>Multiples</a:t>
              </a:r>
              <a:endParaRPr lang="en-US" altLang="zh-CN" dirty="0">
                <a:solidFill>
                  <a:srgbClr val="FFFFFF"/>
                </a:solidFill>
              </a:endParaRPr>
            </a:p>
          </p:txBody>
        </p:sp>
        <p:pic>
          <p:nvPicPr>
            <p:cNvPr id="1027" name="Picture 3" descr="C:\Users\zdlwnn\Desktop\截图0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6" y="2424488"/>
              <a:ext cx="2000250" cy="3305175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6586824" y="5795463"/>
              <a:ext cx="2343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dirty="0"/>
                <a:t>0   </a:t>
              </a:r>
              <a:r>
                <a:rPr lang="en-US" altLang="zh-CN" sz="1800" dirty="0" smtClean="0"/>
                <a:t>   X </a:t>
              </a:r>
              <a:r>
                <a:rPr lang="en-US" altLang="zh-CN" sz="1800" dirty="0"/>
                <a:t>(km)  </a:t>
              </a:r>
              <a:r>
                <a:rPr lang="en-US" altLang="zh-CN" sz="1800" dirty="0" smtClean="0"/>
                <a:t>        9</a:t>
              </a:r>
              <a:endParaRPr lang="en-US" altLang="zh-CN" sz="1800" dirty="0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466587" y="1862782"/>
            <a:ext cx="1904771" cy="181072"/>
            <a:chOff x="5982814" y="3072229"/>
            <a:chExt cx="1904771" cy="181072"/>
          </a:xfrm>
        </p:grpSpPr>
        <p:sp>
          <p:nvSpPr>
            <p:cNvPr id="30" name="Trapezoid 70"/>
            <p:cNvSpPr/>
            <p:nvPr/>
          </p:nvSpPr>
          <p:spPr bwMode="auto">
            <a:xfrm flipV="1">
              <a:off x="5982814" y="3072229"/>
              <a:ext cx="154003" cy="181072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endParaRPr lang="en-US" sz="3500" b="0" baseline="-25000">
                <a:solidFill>
                  <a:schemeClr val="tx1"/>
                </a:solidFill>
                <a:ea typeface="+mn-ea"/>
                <a:cs typeface="+mn-cs"/>
              </a:endParaRPr>
            </a:p>
          </p:txBody>
        </p:sp>
        <p:sp>
          <p:nvSpPr>
            <p:cNvPr id="31" name="Trapezoid 70"/>
            <p:cNvSpPr/>
            <p:nvPr/>
          </p:nvSpPr>
          <p:spPr bwMode="auto">
            <a:xfrm flipV="1">
              <a:off x="7733582" y="3072229"/>
              <a:ext cx="154003" cy="181072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endParaRPr lang="en-US" sz="3500" b="0" baseline="-25000">
                <a:solidFill>
                  <a:schemeClr val="tx1"/>
                </a:solidFill>
                <a:ea typeface="+mn-ea"/>
                <a:cs typeface="+mn-cs"/>
              </a:endParaRPr>
            </a:p>
          </p:txBody>
        </p:sp>
        <p:sp>
          <p:nvSpPr>
            <p:cNvPr id="32" name="Trapezoid 70"/>
            <p:cNvSpPr/>
            <p:nvPr/>
          </p:nvSpPr>
          <p:spPr bwMode="auto">
            <a:xfrm flipV="1">
              <a:off x="7149993" y="3072229"/>
              <a:ext cx="154003" cy="181072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endParaRPr lang="en-US" sz="3500" b="0" baseline="-25000">
                <a:solidFill>
                  <a:schemeClr val="tx1"/>
                </a:solidFill>
                <a:ea typeface="+mn-ea"/>
                <a:cs typeface="+mn-cs"/>
              </a:endParaRPr>
            </a:p>
          </p:txBody>
        </p:sp>
        <p:sp>
          <p:nvSpPr>
            <p:cNvPr id="33" name="Trapezoid 70"/>
            <p:cNvSpPr/>
            <p:nvPr/>
          </p:nvSpPr>
          <p:spPr bwMode="auto">
            <a:xfrm flipV="1">
              <a:off x="6566404" y="3072229"/>
              <a:ext cx="154003" cy="181072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endParaRPr lang="en-US" sz="3500" b="0" baseline="-25000">
                <a:solidFill>
                  <a:schemeClr val="tx1"/>
                </a:solidFill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866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Text Box 151"/>
          <p:cNvSpPr txBox="1">
            <a:spLocks noChangeArrowheads="1"/>
          </p:cNvSpPr>
          <p:nvPr/>
        </p:nvSpPr>
        <p:spPr bwMode="auto">
          <a:xfrm>
            <a:off x="152400" y="590968"/>
            <a:ext cx="8978900" cy="35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  <a:spcBef>
                <a:spcPct val="50000"/>
              </a:spcBef>
              <a:defRPr/>
            </a:pPr>
            <a:r>
              <a:rPr lang="en-US" altLang="zh-CN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Image of Primary </a:t>
            </a:r>
            <a:r>
              <a:rPr lang="en-US" altLang="zh-CN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Vs</a:t>
            </a:r>
            <a:r>
              <a:rPr lang="en-US" altLang="zh-CN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Multiples</a:t>
            </a:r>
            <a:endParaRPr lang="en-US" altLang="zh-CN" sz="4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8" name="Picture 10" descr="C:\Users\zdlwnn\Desktop\截图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673" y="1890223"/>
            <a:ext cx="3971925" cy="1533525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zdlwnn\Desktop\截图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44" y="1890223"/>
            <a:ext cx="3971925" cy="1533525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10"/>
          <p:cNvSpPr txBox="1">
            <a:spLocks noChangeArrowheads="1"/>
          </p:cNvSpPr>
          <p:nvPr/>
        </p:nvSpPr>
        <p:spPr bwMode="auto">
          <a:xfrm rot="10800000">
            <a:off x="259513" y="1343835"/>
            <a:ext cx="461665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 smtClean="0"/>
              <a:t>3.5     </a:t>
            </a:r>
            <a:r>
              <a:rPr lang="en-US" altLang="zh-CN" sz="1800" dirty="0"/>
              <a:t>Z (km)  </a:t>
            </a:r>
            <a:r>
              <a:rPr lang="en-US" altLang="zh-CN" sz="1800" dirty="0" smtClean="0"/>
              <a:t>    </a:t>
            </a:r>
            <a:r>
              <a:rPr lang="en-US" altLang="zh-CN" sz="1800" dirty="0"/>
              <a:t>0</a:t>
            </a:r>
          </a:p>
        </p:txBody>
      </p:sp>
      <p:sp>
        <p:nvSpPr>
          <p:cNvPr id="31" name="TextBox 12"/>
          <p:cNvSpPr txBox="1">
            <a:spLocks noChangeArrowheads="1"/>
          </p:cNvSpPr>
          <p:nvPr/>
        </p:nvSpPr>
        <p:spPr bwMode="auto">
          <a:xfrm>
            <a:off x="687079" y="1280771"/>
            <a:ext cx="41854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Primary Image with R.I. 50 m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" name="TextBox 12"/>
          <p:cNvSpPr txBox="1">
            <a:spLocks noChangeArrowheads="1"/>
          </p:cNvSpPr>
          <p:nvPr/>
        </p:nvSpPr>
        <p:spPr bwMode="auto">
          <a:xfrm>
            <a:off x="4848495" y="1281911"/>
            <a:ext cx="4287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Multiples Image with R.I. 50 m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8378" y="4029822"/>
            <a:ext cx="9364595" cy="2534647"/>
            <a:chOff x="228378" y="4029822"/>
            <a:chExt cx="9364595" cy="2534647"/>
          </a:xfrm>
        </p:grpSpPr>
        <p:pic>
          <p:nvPicPr>
            <p:cNvPr id="2052" name="Picture 4" descr="C:\Users\zdlwnn\Desktop\截图0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9154" y="4593330"/>
              <a:ext cx="3971925" cy="154305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zdlwnn\Desktop\截图0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913" y="4593330"/>
              <a:ext cx="3971925" cy="154305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578571" y="6197757"/>
              <a:ext cx="46863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dirty="0"/>
                <a:t>0                     </a:t>
              </a:r>
              <a:r>
                <a:rPr lang="en-US" altLang="zh-CN" sz="1800" dirty="0" smtClean="0"/>
                <a:t>     </a:t>
              </a:r>
              <a:r>
                <a:rPr lang="en-US" altLang="zh-CN" sz="1800" dirty="0"/>
                <a:t>X (km)           </a:t>
              </a:r>
              <a:r>
                <a:rPr lang="en-US" altLang="zh-CN" sz="1800" dirty="0" smtClean="0"/>
                <a:t>              9</a:t>
              </a:r>
              <a:endParaRPr lang="en-US" altLang="zh-CN" sz="1800" dirty="0"/>
            </a:p>
          </p:txBody>
        </p:sp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 rot="10800000">
              <a:off x="228378" y="4030165"/>
              <a:ext cx="461665" cy="226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dirty="0" smtClean="0"/>
                <a:t>3.5     </a:t>
              </a:r>
              <a:r>
                <a:rPr lang="en-US" altLang="zh-CN" sz="1800" dirty="0"/>
                <a:t>Z (km)  </a:t>
              </a:r>
              <a:r>
                <a:rPr lang="en-US" altLang="zh-CN" sz="1800" dirty="0" smtClean="0"/>
                <a:t>    </a:t>
              </a:r>
              <a:r>
                <a:rPr lang="en-US" altLang="zh-CN" sz="1800" dirty="0"/>
                <a:t>0</a:t>
              </a:r>
            </a:p>
          </p:txBody>
        </p: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4906673" y="6194410"/>
              <a:ext cx="46863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dirty="0"/>
                <a:t>0                     </a:t>
              </a:r>
              <a:r>
                <a:rPr lang="en-US" altLang="zh-CN" sz="1800" dirty="0" smtClean="0"/>
                <a:t>     </a:t>
              </a:r>
              <a:r>
                <a:rPr lang="en-US" altLang="zh-CN" sz="1800" dirty="0"/>
                <a:t>X (km)           </a:t>
              </a:r>
              <a:r>
                <a:rPr lang="en-US" altLang="zh-CN" sz="1800" dirty="0" smtClean="0"/>
                <a:t>              9</a:t>
              </a:r>
              <a:endParaRPr lang="en-US" altLang="zh-CN" sz="1800" dirty="0"/>
            </a:p>
          </p:txBody>
        </p:sp>
        <p:sp>
          <p:nvSpPr>
            <p:cNvPr id="33" name="TextBox 12"/>
            <p:cNvSpPr txBox="1">
              <a:spLocks noChangeArrowheads="1"/>
            </p:cNvSpPr>
            <p:nvPr/>
          </p:nvSpPr>
          <p:spPr bwMode="auto">
            <a:xfrm>
              <a:off x="522274" y="4029822"/>
              <a:ext cx="432530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Primary Image with R.I. 100 m</a:t>
              </a:r>
              <a:endPara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" name="TextBox 12"/>
            <p:cNvSpPr txBox="1">
              <a:spLocks noChangeArrowheads="1"/>
            </p:cNvSpPr>
            <p:nvPr/>
          </p:nvSpPr>
          <p:spPr bwMode="auto">
            <a:xfrm>
              <a:off x="4713902" y="4030962"/>
              <a:ext cx="439686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Multiples Image with R.I. 100 m</a:t>
              </a:r>
              <a:endPara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6" name="椭圆 15"/>
          <p:cNvSpPr/>
          <p:nvPr/>
        </p:nvSpPr>
        <p:spPr>
          <a:xfrm>
            <a:off x="1341609" y="1890223"/>
            <a:ext cx="2880828" cy="592709"/>
          </a:xfrm>
          <a:prstGeom prst="ellipse">
            <a:avLst/>
          </a:prstGeom>
          <a:solidFill>
            <a:srgbClr val="4F81BD">
              <a:alpha val="3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661210" y="2236559"/>
            <a:ext cx="680400" cy="1106939"/>
          </a:xfrm>
          <a:prstGeom prst="ellipse">
            <a:avLst/>
          </a:prstGeom>
          <a:solidFill>
            <a:srgbClr val="4F81BD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984267" y="2294037"/>
            <a:ext cx="729635" cy="1065503"/>
          </a:xfrm>
          <a:prstGeom prst="ellipse">
            <a:avLst/>
          </a:prstGeom>
          <a:solidFill>
            <a:srgbClr val="4F81BD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546701" y="1890223"/>
            <a:ext cx="2880828" cy="592709"/>
          </a:xfrm>
          <a:prstGeom prst="ellipse">
            <a:avLst/>
          </a:prstGeom>
          <a:solidFill>
            <a:srgbClr val="4F81BD">
              <a:alpha val="3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866302" y="2236559"/>
            <a:ext cx="680400" cy="1106939"/>
          </a:xfrm>
          <a:prstGeom prst="ellipse">
            <a:avLst/>
          </a:prstGeom>
          <a:solidFill>
            <a:srgbClr val="4F81BD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189359" y="2294037"/>
            <a:ext cx="729635" cy="1065503"/>
          </a:xfrm>
          <a:prstGeom prst="ellipse">
            <a:avLst/>
          </a:prstGeom>
          <a:solidFill>
            <a:srgbClr val="4F81BD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61210" y="4593330"/>
            <a:ext cx="8257784" cy="1469317"/>
            <a:chOff x="813610" y="2190907"/>
            <a:chExt cx="8257784" cy="1469317"/>
          </a:xfrm>
        </p:grpSpPr>
        <p:sp>
          <p:nvSpPr>
            <p:cNvPr id="22" name="椭圆 21"/>
            <p:cNvSpPr/>
            <p:nvPr/>
          </p:nvSpPr>
          <p:spPr>
            <a:xfrm>
              <a:off x="1494009" y="2190907"/>
              <a:ext cx="2880828" cy="592709"/>
            </a:xfrm>
            <a:prstGeom prst="ellipse">
              <a:avLst/>
            </a:prstGeom>
            <a:solidFill>
              <a:srgbClr val="4F81BD">
                <a:alpha val="30196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813610" y="2537243"/>
              <a:ext cx="680400" cy="1106939"/>
            </a:xfrm>
            <a:prstGeom prst="ellipse">
              <a:avLst/>
            </a:prstGeom>
            <a:solidFill>
              <a:srgbClr val="4F81BD">
                <a:alpha val="3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4136667" y="2594721"/>
              <a:ext cx="729635" cy="1065503"/>
            </a:xfrm>
            <a:prstGeom prst="ellipse">
              <a:avLst/>
            </a:prstGeom>
            <a:solidFill>
              <a:srgbClr val="4F81BD">
                <a:alpha val="3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5699101" y="2190907"/>
              <a:ext cx="2880828" cy="592709"/>
            </a:xfrm>
            <a:prstGeom prst="ellipse">
              <a:avLst/>
            </a:prstGeom>
            <a:solidFill>
              <a:srgbClr val="4F81BD">
                <a:alpha val="30196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5018702" y="2537243"/>
              <a:ext cx="680400" cy="1106939"/>
            </a:xfrm>
            <a:prstGeom prst="ellipse">
              <a:avLst/>
            </a:prstGeom>
            <a:solidFill>
              <a:srgbClr val="4F81BD">
                <a:alpha val="3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8341759" y="2594721"/>
              <a:ext cx="729635" cy="1065503"/>
            </a:xfrm>
            <a:prstGeom prst="ellipse">
              <a:avLst/>
            </a:prstGeom>
            <a:solidFill>
              <a:srgbClr val="4F81BD">
                <a:alpha val="3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7582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667000" y="-228600"/>
            <a:ext cx="3810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CN" sz="6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Outline</a:t>
            </a:r>
            <a:r>
              <a:rPr lang="en-US" altLang="zh-CN" sz="96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grpSp>
        <p:nvGrpSpPr>
          <p:cNvPr id="17410" name="Group 5"/>
          <p:cNvGrpSpPr>
            <a:grpSpLocks/>
          </p:cNvGrpSpPr>
          <p:nvPr/>
        </p:nvGrpSpPr>
        <p:grpSpPr bwMode="auto">
          <a:xfrm>
            <a:off x="1371600" y="5257800"/>
            <a:ext cx="3438525" cy="641350"/>
            <a:chOff x="1392" y="3148"/>
            <a:chExt cx="2166" cy="404"/>
          </a:xfrm>
        </p:grpSpPr>
        <p:sp>
          <p:nvSpPr>
            <p:cNvPr id="2" name="Text Box 7"/>
            <p:cNvSpPr txBox="1">
              <a:spLocks noChangeArrowheads="1"/>
            </p:cNvSpPr>
            <p:nvPr/>
          </p:nvSpPr>
          <p:spPr bwMode="auto">
            <a:xfrm>
              <a:off x="1563" y="3148"/>
              <a:ext cx="199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Conclusions</a:t>
              </a:r>
            </a:p>
          </p:txBody>
        </p:sp>
        <p:sp>
          <p:nvSpPr>
            <p:cNvPr id="3" name="Oval 11"/>
            <p:cNvSpPr>
              <a:spLocks noChangeArrowheads="1"/>
            </p:cNvSpPr>
            <p:nvPr/>
          </p:nvSpPr>
          <p:spPr bwMode="auto">
            <a:xfrm>
              <a:off x="1392" y="3312"/>
              <a:ext cx="96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zh-CN" sz="4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413" name="Group 19"/>
          <p:cNvGrpSpPr>
            <a:grpSpLocks/>
          </p:cNvGrpSpPr>
          <p:nvPr/>
        </p:nvGrpSpPr>
        <p:grpSpPr bwMode="auto">
          <a:xfrm>
            <a:off x="1371600" y="1447801"/>
            <a:ext cx="5105522" cy="1108076"/>
            <a:chOff x="864" y="768"/>
            <a:chExt cx="3317" cy="698"/>
          </a:xfrm>
        </p:grpSpPr>
        <p:grpSp>
          <p:nvGrpSpPr>
            <p:cNvPr id="17444" name="Group 8"/>
            <p:cNvGrpSpPr>
              <a:grpSpLocks/>
            </p:cNvGrpSpPr>
            <p:nvPr/>
          </p:nvGrpSpPr>
          <p:grpSpPr bwMode="auto">
            <a:xfrm>
              <a:off x="864" y="816"/>
              <a:ext cx="3206" cy="250"/>
              <a:chOff x="864" y="1392"/>
              <a:chExt cx="3206" cy="250"/>
            </a:xfrm>
          </p:grpSpPr>
          <p:sp>
            <p:nvSpPr>
              <p:cNvPr id="8" name="Oval 10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102" cy="9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zh-CN" altLang="zh-CN" sz="4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1056" y="1392"/>
                <a:ext cx="301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altLang="zh-CN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1056" y="768"/>
              <a:ext cx="3125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Motivation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altLang="zh-CN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Wider illumination, no footprint artifacts</a:t>
              </a:r>
              <a:endPara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412" name="Group 11"/>
          <p:cNvGrpSpPr>
            <a:grpSpLocks/>
          </p:cNvGrpSpPr>
          <p:nvPr/>
        </p:nvGrpSpPr>
        <p:grpSpPr bwMode="auto">
          <a:xfrm>
            <a:off x="1371600" y="4089400"/>
            <a:ext cx="6789738" cy="1098550"/>
            <a:chOff x="1473" y="2720"/>
            <a:chExt cx="4277" cy="692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1473" y="2864"/>
              <a:ext cx="96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zh-CN" sz="4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655" y="2720"/>
              <a:ext cx="4095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Numerical Example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Test  </a:t>
              </a:r>
              <a:r>
                <a:rPr lang="en-US" altLang="zh-CN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 </a:t>
              </a:r>
              <a:r>
                <a:rPr lang="en-US" altLang="zh-CN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Marmousi</a:t>
              </a:r>
              <a:r>
                <a:rPr lang="en-US" altLang="zh-CN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model and field data</a:t>
              </a:r>
              <a:endPara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411" name="Group 8"/>
          <p:cNvGrpSpPr>
            <a:grpSpLocks/>
          </p:cNvGrpSpPr>
          <p:nvPr/>
        </p:nvGrpSpPr>
        <p:grpSpPr bwMode="auto">
          <a:xfrm>
            <a:off x="1371600" y="2635250"/>
            <a:ext cx="6637283" cy="1108075"/>
            <a:chOff x="864" y="1392"/>
            <a:chExt cx="4896" cy="698"/>
          </a:xfrm>
        </p:grpSpPr>
        <p:sp>
          <p:nvSpPr>
            <p:cNvPr id="4" name="Oval 10"/>
            <p:cNvSpPr>
              <a:spLocks noChangeArrowheads="1"/>
            </p:cNvSpPr>
            <p:nvPr/>
          </p:nvSpPr>
          <p:spPr bwMode="auto">
            <a:xfrm>
              <a:off x="864" y="1536"/>
              <a:ext cx="102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zh-CN" sz="4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056" y="1392"/>
              <a:ext cx="4704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Theory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Reverse time migration of multiples</a:t>
              </a:r>
              <a:endPara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880987" y="1327857"/>
            <a:ext cx="1761145" cy="2020078"/>
            <a:chOff x="6716726" y="1459618"/>
            <a:chExt cx="1761145" cy="2020078"/>
          </a:xfrm>
        </p:grpSpPr>
        <p:grpSp>
          <p:nvGrpSpPr>
            <p:cNvPr id="21" name="组合 20"/>
            <p:cNvGrpSpPr/>
            <p:nvPr/>
          </p:nvGrpSpPr>
          <p:grpSpPr>
            <a:xfrm>
              <a:off x="6716726" y="1459618"/>
              <a:ext cx="1761145" cy="2020078"/>
              <a:chOff x="965200" y="4726490"/>
              <a:chExt cx="2998391" cy="3444428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1065609" y="4726490"/>
                <a:ext cx="2897982" cy="3444428"/>
                <a:chOff x="1065609" y="4726490"/>
                <a:chExt cx="2897982" cy="3444428"/>
              </a:xfrm>
            </p:grpSpPr>
            <p:pic>
              <p:nvPicPr>
                <p:cNvPr id="26" name="Picture 3" descr="gradient_mwi_lon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11069" t="10902" r="1570" b="13724"/>
                <a:stretch>
                  <a:fillRect/>
                </a:stretch>
              </p:blipFill>
              <p:spPr bwMode="auto">
                <a:xfrm>
                  <a:off x="1123157" y="6771067"/>
                  <a:ext cx="2782887" cy="1399851"/>
                </a:xfrm>
                <a:prstGeom prst="rect">
                  <a:avLst/>
                </a:prstGeom>
                <a:noFill/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25" name="Picture 2" descr="gradient_fwi_lon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10844" t="11415" r="1720" b="14751"/>
                <a:stretch>
                  <a:fillRect/>
                </a:stretch>
              </p:blipFill>
              <p:spPr bwMode="auto">
                <a:xfrm>
                  <a:off x="1065609" y="4726490"/>
                  <a:ext cx="2897982" cy="1426581"/>
                </a:xfrm>
                <a:prstGeom prst="rect">
                  <a:avLst/>
                </a:prstGeom>
                <a:noFill/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</p:pic>
          </p:grpSp>
          <p:sp>
            <p:nvSpPr>
              <p:cNvPr id="23" name="爆炸形 2 22"/>
              <p:cNvSpPr/>
              <p:nvPr/>
            </p:nvSpPr>
            <p:spPr>
              <a:xfrm>
                <a:off x="965200" y="4853528"/>
                <a:ext cx="317500" cy="266699"/>
              </a:xfrm>
              <a:prstGeom prst="irregularSeal2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6856654" y="2616737"/>
              <a:ext cx="1527739" cy="96578"/>
              <a:chOff x="5319486" y="2616736"/>
              <a:chExt cx="3064907" cy="168287"/>
            </a:xfrm>
          </p:grpSpPr>
          <p:sp>
            <p:nvSpPr>
              <p:cNvPr id="29" name="爆炸形 1 28"/>
              <p:cNvSpPr/>
              <p:nvPr/>
            </p:nvSpPr>
            <p:spPr>
              <a:xfrm>
                <a:off x="5319486" y="2627633"/>
                <a:ext cx="171746" cy="156180"/>
              </a:xfrm>
              <a:prstGeom prst="irregularSeal1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爆炸形 1 29"/>
              <p:cNvSpPr/>
              <p:nvPr/>
            </p:nvSpPr>
            <p:spPr>
              <a:xfrm>
                <a:off x="5723594" y="2627633"/>
                <a:ext cx="171746" cy="156180"/>
              </a:xfrm>
              <a:prstGeom prst="irregularSeal1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爆炸形 1 30"/>
              <p:cNvSpPr/>
              <p:nvPr/>
            </p:nvSpPr>
            <p:spPr>
              <a:xfrm>
                <a:off x="6127702" y="2627633"/>
                <a:ext cx="171746" cy="156180"/>
              </a:xfrm>
              <a:prstGeom prst="irregularSeal1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爆炸形 1 31"/>
              <p:cNvSpPr/>
              <p:nvPr/>
            </p:nvSpPr>
            <p:spPr>
              <a:xfrm>
                <a:off x="6536861" y="2628843"/>
                <a:ext cx="171746" cy="156180"/>
              </a:xfrm>
              <a:prstGeom prst="irregularSeal1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爆炸形 1 32"/>
              <p:cNvSpPr/>
              <p:nvPr/>
            </p:nvSpPr>
            <p:spPr>
              <a:xfrm>
                <a:off x="6940969" y="2628843"/>
                <a:ext cx="171746" cy="156180"/>
              </a:xfrm>
              <a:prstGeom prst="irregularSeal1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爆炸形 1 33"/>
              <p:cNvSpPr/>
              <p:nvPr/>
            </p:nvSpPr>
            <p:spPr>
              <a:xfrm>
                <a:off x="7345077" y="2628843"/>
                <a:ext cx="171746" cy="156180"/>
              </a:xfrm>
              <a:prstGeom prst="irregularSeal1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爆炸形 1 34"/>
              <p:cNvSpPr/>
              <p:nvPr/>
            </p:nvSpPr>
            <p:spPr>
              <a:xfrm>
                <a:off x="7808539" y="2616736"/>
                <a:ext cx="171746" cy="156180"/>
              </a:xfrm>
              <a:prstGeom prst="irregularSeal1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爆炸形 1 35"/>
              <p:cNvSpPr/>
              <p:nvPr/>
            </p:nvSpPr>
            <p:spPr>
              <a:xfrm>
                <a:off x="8212647" y="2616736"/>
                <a:ext cx="171746" cy="156180"/>
              </a:xfrm>
              <a:prstGeom prst="irregularSeal1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6390686" y="4005521"/>
            <a:ext cx="2446176" cy="2497639"/>
            <a:chOff x="6390686" y="4005521"/>
            <a:chExt cx="2446176" cy="2497639"/>
          </a:xfrm>
        </p:grpSpPr>
        <p:pic>
          <p:nvPicPr>
            <p:cNvPr id="40" name="Picture 3" descr="E:\work_kaust\waveform inversion\multiples_obs\untitled folder\mig23shot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18" t="19541" r="9549" b="23953"/>
            <a:stretch/>
          </p:blipFill>
          <p:spPr bwMode="auto">
            <a:xfrm>
              <a:off x="6420160" y="5456091"/>
              <a:ext cx="2416702" cy="1047069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组合 12"/>
            <p:cNvGrpSpPr/>
            <p:nvPr/>
          </p:nvGrpSpPr>
          <p:grpSpPr>
            <a:xfrm>
              <a:off x="6390686" y="4005521"/>
              <a:ext cx="2446176" cy="2459722"/>
              <a:chOff x="5079377" y="1097399"/>
              <a:chExt cx="3686250" cy="4777586"/>
            </a:xfrm>
          </p:grpSpPr>
          <p:pic>
            <p:nvPicPr>
              <p:cNvPr id="43" name="Picture 2" descr="C:\Users\Administrator\Desktop\截图00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9377" y="1097399"/>
                <a:ext cx="3686250" cy="2097588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4" name="组合 43"/>
              <p:cNvGrpSpPr/>
              <p:nvPr/>
            </p:nvGrpSpPr>
            <p:grpSpPr>
              <a:xfrm>
                <a:off x="5564924" y="1254461"/>
                <a:ext cx="2737362" cy="3482431"/>
                <a:chOff x="5564924" y="1269451"/>
                <a:chExt cx="2737362" cy="3482431"/>
              </a:xfrm>
            </p:grpSpPr>
            <p:sp>
              <p:nvSpPr>
                <p:cNvPr id="45" name="椭圆 44"/>
                <p:cNvSpPr/>
                <p:nvPr/>
              </p:nvSpPr>
              <p:spPr>
                <a:xfrm>
                  <a:off x="5564924" y="1269451"/>
                  <a:ext cx="2715154" cy="665720"/>
                </a:xfrm>
                <a:prstGeom prst="ellipse">
                  <a:avLst/>
                </a:prstGeom>
                <a:solidFill>
                  <a:srgbClr val="4F81BD">
                    <a:alpha val="30196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5587131" y="4086162"/>
                  <a:ext cx="2715155" cy="665720"/>
                </a:xfrm>
                <a:prstGeom prst="ellipse">
                  <a:avLst/>
                </a:prstGeom>
                <a:solidFill>
                  <a:srgbClr val="4F81BD">
                    <a:alpha val="30196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7" name="组合 46"/>
              <p:cNvGrpSpPr/>
              <p:nvPr/>
            </p:nvGrpSpPr>
            <p:grpSpPr>
              <a:xfrm>
                <a:off x="5186727" y="1800262"/>
                <a:ext cx="3544720" cy="4074723"/>
                <a:chOff x="5186727" y="1815252"/>
                <a:chExt cx="3544720" cy="4074723"/>
              </a:xfrm>
            </p:grpSpPr>
            <p:sp>
              <p:nvSpPr>
                <p:cNvPr id="48" name="椭圆 47"/>
                <p:cNvSpPr/>
                <p:nvPr/>
              </p:nvSpPr>
              <p:spPr>
                <a:xfrm>
                  <a:off x="5186727" y="1815252"/>
                  <a:ext cx="809469" cy="1316672"/>
                </a:xfrm>
                <a:prstGeom prst="ellipse">
                  <a:avLst/>
                </a:prstGeom>
                <a:solidFill>
                  <a:srgbClr val="4F81BD">
                    <a:alpha val="30196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椭圆 48"/>
                <p:cNvSpPr/>
                <p:nvPr/>
              </p:nvSpPr>
              <p:spPr>
                <a:xfrm>
                  <a:off x="8035899" y="1875214"/>
                  <a:ext cx="687674" cy="1196751"/>
                </a:xfrm>
                <a:prstGeom prst="ellipse">
                  <a:avLst/>
                </a:prstGeom>
                <a:solidFill>
                  <a:srgbClr val="4F81BD">
                    <a:alpha val="30196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" name="椭圆 49"/>
                <p:cNvSpPr/>
                <p:nvPr/>
              </p:nvSpPr>
              <p:spPr>
                <a:xfrm>
                  <a:off x="5194601" y="4573303"/>
                  <a:ext cx="809469" cy="1316672"/>
                </a:xfrm>
                <a:prstGeom prst="ellipse">
                  <a:avLst/>
                </a:prstGeom>
                <a:solidFill>
                  <a:srgbClr val="4F81BD">
                    <a:alpha val="30196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8043773" y="4633263"/>
                  <a:ext cx="687674" cy="1196751"/>
                </a:xfrm>
                <a:prstGeom prst="ellipse">
                  <a:avLst/>
                </a:prstGeom>
                <a:solidFill>
                  <a:srgbClr val="4F81BD">
                    <a:alpha val="30196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Text Box 151"/>
          <p:cNvSpPr txBox="1">
            <a:spLocks noChangeArrowheads="1"/>
          </p:cNvSpPr>
          <p:nvPr/>
        </p:nvSpPr>
        <p:spPr bwMode="auto">
          <a:xfrm>
            <a:off x="152400" y="590968"/>
            <a:ext cx="8978900" cy="35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  <a:spcBef>
                <a:spcPct val="50000"/>
              </a:spcBef>
              <a:defRPr/>
            </a:pPr>
            <a:r>
              <a:rPr lang="en-US" altLang="zh-CN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Image of Primary </a:t>
            </a:r>
            <a:r>
              <a:rPr lang="en-US" altLang="zh-CN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Vs</a:t>
            </a:r>
            <a:r>
              <a:rPr lang="en-US" altLang="zh-CN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Multiples</a:t>
            </a:r>
            <a:endParaRPr lang="en-US" altLang="zh-CN" sz="4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4" name="Picture 6" descr="C:\Users\zdlwnn\Desktop\截图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673" y="1897358"/>
            <a:ext cx="3962400" cy="1533525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zdlwnn\Desktop\截图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10" y="1892596"/>
            <a:ext cx="3971925" cy="154305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 rot="10800000">
            <a:off x="259513" y="1343835"/>
            <a:ext cx="461665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 smtClean="0"/>
              <a:t>3.5     </a:t>
            </a:r>
            <a:r>
              <a:rPr lang="en-US" altLang="zh-CN" sz="1800" dirty="0"/>
              <a:t>Z (km)  </a:t>
            </a:r>
            <a:r>
              <a:rPr lang="en-US" altLang="zh-CN" sz="1800" dirty="0" smtClean="0"/>
              <a:t>    </a:t>
            </a:r>
            <a:r>
              <a:rPr lang="en-US" altLang="zh-CN" sz="1800" dirty="0"/>
              <a:t>0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8571" y="1280771"/>
            <a:ext cx="42940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Primary Image with R.I. 200 m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4729668" y="1281911"/>
            <a:ext cx="44218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Multiples Image with R.I. 200 m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8378" y="4029822"/>
            <a:ext cx="9364595" cy="2534647"/>
            <a:chOff x="228378" y="4029822"/>
            <a:chExt cx="9364595" cy="2534647"/>
          </a:xfrm>
        </p:grpSpPr>
        <p:pic>
          <p:nvPicPr>
            <p:cNvPr id="2056" name="Picture 8" descr="C:\Users\zdlwnn\Desktop\截图07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914" y="4591367"/>
              <a:ext cx="3971925" cy="154305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 descr="C:\Users\zdlwnn\Desktop\截图08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67" y="4591367"/>
              <a:ext cx="3971925" cy="154305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578571" y="6197757"/>
              <a:ext cx="46863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dirty="0"/>
                <a:t>0                     </a:t>
              </a:r>
              <a:r>
                <a:rPr lang="en-US" altLang="zh-CN" sz="1800" dirty="0" smtClean="0"/>
                <a:t>     </a:t>
              </a:r>
              <a:r>
                <a:rPr lang="en-US" altLang="zh-CN" sz="1800" dirty="0"/>
                <a:t>X (km)           </a:t>
              </a:r>
              <a:r>
                <a:rPr lang="en-US" altLang="zh-CN" sz="1800" dirty="0" smtClean="0"/>
                <a:t>              9</a:t>
              </a:r>
              <a:endParaRPr lang="en-US" altLang="zh-CN" sz="1800" dirty="0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 rot="10800000">
              <a:off x="228378" y="4030165"/>
              <a:ext cx="461665" cy="226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dirty="0" smtClean="0"/>
                <a:t>3.5     </a:t>
              </a:r>
              <a:r>
                <a:rPr lang="en-US" altLang="zh-CN" sz="1800" dirty="0"/>
                <a:t>Z (km)  </a:t>
              </a:r>
              <a:r>
                <a:rPr lang="en-US" altLang="zh-CN" sz="1800" dirty="0" smtClean="0"/>
                <a:t>    </a:t>
              </a:r>
              <a:r>
                <a:rPr lang="en-US" altLang="zh-CN" sz="1800" dirty="0"/>
                <a:t>0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4906673" y="6194410"/>
              <a:ext cx="46863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dirty="0"/>
                <a:t>0                     </a:t>
              </a:r>
              <a:r>
                <a:rPr lang="en-US" altLang="zh-CN" sz="1800" dirty="0" smtClean="0"/>
                <a:t>     </a:t>
              </a:r>
              <a:r>
                <a:rPr lang="en-US" altLang="zh-CN" sz="1800" dirty="0"/>
                <a:t>X (km)           </a:t>
              </a:r>
              <a:r>
                <a:rPr lang="en-US" altLang="zh-CN" sz="1800" dirty="0" smtClean="0"/>
                <a:t>              9</a:t>
              </a:r>
              <a:endParaRPr lang="en-US" altLang="zh-CN" sz="1800" dirty="0"/>
            </a:p>
          </p:txBody>
        </p:sp>
        <p:sp>
          <p:nvSpPr>
            <p:cNvPr id="15" name="TextBox 12"/>
            <p:cNvSpPr txBox="1">
              <a:spLocks noChangeArrowheads="1"/>
            </p:cNvSpPr>
            <p:nvPr/>
          </p:nvSpPr>
          <p:spPr bwMode="auto">
            <a:xfrm>
              <a:off x="522274" y="4029822"/>
              <a:ext cx="432530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Primary Image with R.I. 400 m</a:t>
              </a:r>
              <a:endPara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" name="TextBox 12"/>
            <p:cNvSpPr txBox="1">
              <a:spLocks noChangeArrowheads="1"/>
            </p:cNvSpPr>
            <p:nvPr/>
          </p:nvSpPr>
          <p:spPr bwMode="auto">
            <a:xfrm>
              <a:off x="4713902" y="4030962"/>
              <a:ext cx="439686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Multiples Image with R.I. 400 m</a:t>
              </a:r>
              <a:endPara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61210" y="4593330"/>
            <a:ext cx="8257784" cy="1469317"/>
            <a:chOff x="813610" y="2190907"/>
            <a:chExt cx="8257784" cy="1469317"/>
          </a:xfrm>
        </p:grpSpPr>
        <p:sp>
          <p:nvSpPr>
            <p:cNvPr id="18" name="椭圆 17"/>
            <p:cNvSpPr/>
            <p:nvPr/>
          </p:nvSpPr>
          <p:spPr>
            <a:xfrm>
              <a:off x="1494009" y="2190907"/>
              <a:ext cx="2880828" cy="592709"/>
            </a:xfrm>
            <a:prstGeom prst="ellipse">
              <a:avLst/>
            </a:prstGeom>
            <a:solidFill>
              <a:srgbClr val="4F81BD">
                <a:alpha val="30196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813610" y="2537243"/>
              <a:ext cx="680400" cy="1106939"/>
            </a:xfrm>
            <a:prstGeom prst="ellipse">
              <a:avLst/>
            </a:prstGeom>
            <a:solidFill>
              <a:srgbClr val="4F81BD">
                <a:alpha val="3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4136667" y="2594721"/>
              <a:ext cx="729635" cy="1065503"/>
            </a:xfrm>
            <a:prstGeom prst="ellipse">
              <a:avLst/>
            </a:prstGeom>
            <a:solidFill>
              <a:srgbClr val="4F81BD">
                <a:alpha val="3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5699101" y="2190907"/>
              <a:ext cx="2880828" cy="592709"/>
            </a:xfrm>
            <a:prstGeom prst="ellipse">
              <a:avLst/>
            </a:prstGeom>
            <a:solidFill>
              <a:srgbClr val="4F81BD">
                <a:alpha val="30196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5018702" y="2537243"/>
              <a:ext cx="680400" cy="1106939"/>
            </a:xfrm>
            <a:prstGeom prst="ellipse">
              <a:avLst/>
            </a:prstGeom>
            <a:solidFill>
              <a:srgbClr val="4F81BD">
                <a:alpha val="3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8341759" y="2594721"/>
              <a:ext cx="729635" cy="1065503"/>
            </a:xfrm>
            <a:prstGeom prst="ellipse">
              <a:avLst/>
            </a:prstGeom>
            <a:solidFill>
              <a:srgbClr val="4F81BD">
                <a:alpha val="3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45748" y="1863881"/>
            <a:ext cx="8257784" cy="1469317"/>
            <a:chOff x="813610" y="2190907"/>
            <a:chExt cx="8257784" cy="1469317"/>
          </a:xfrm>
        </p:grpSpPr>
        <p:sp>
          <p:nvSpPr>
            <p:cNvPr id="25" name="椭圆 24"/>
            <p:cNvSpPr/>
            <p:nvPr/>
          </p:nvSpPr>
          <p:spPr>
            <a:xfrm>
              <a:off x="1494009" y="2190907"/>
              <a:ext cx="2880828" cy="592709"/>
            </a:xfrm>
            <a:prstGeom prst="ellipse">
              <a:avLst/>
            </a:prstGeom>
            <a:solidFill>
              <a:srgbClr val="4F81BD">
                <a:alpha val="30196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813610" y="2537243"/>
              <a:ext cx="680400" cy="1106939"/>
            </a:xfrm>
            <a:prstGeom prst="ellipse">
              <a:avLst/>
            </a:prstGeom>
            <a:solidFill>
              <a:srgbClr val="4F81BD">
                <a:alpha val="3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4136667" y="2594721"/>
              <a:ext cx="729635" cy="1065503"/>
            </a:xfrm>
            <a:prstGeom prst="ellipse">
              <a:avLst/>
            </a:prstGeom>
            <a:solidFill>
              <a:srgbClr val="4F81BD">
                <a:alpha val="3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5699101" y="2190907"/>
              <a:ext cx="2880828" cy="592709"/>
            </a:xfrm>
            <a:prstGeom prst="ellipse">
              <a:avLst/>
            </a:prstGeom>
            <a:solidFill>
              <a:srgbClr val="4F81BD">
                <a:alpha val="30196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5018702" y="2537243"/>
              <a:ext cx="680400" cy="1106939"/>
            </a:xfrm>
            <a:prstGeom prst="ellipse">
              <a:avLst/>
            </a:prstGeom>
            <a:solidFill>
              <a:srgbClr val="4F81BD">
                <a:alpha val="3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8341759" y="2594721"/>
              <a:ext cx="729635" cy="1065503"/>
            </a:xfrm>
            <a:prstGeom prst="ellipse">
              <a:avLst/>
            </a:prstGeom>
            <a:solidFill>
              <a:srgbClr val="4F81BD">
                <a:alpha val="3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55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reports\obs_mrtm\Fig\GOM\sh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8" t="7010" r="7726" b="4349"/>
          <a:stretch/>
        </p:blipFill>
        <p:spPr bwMode="auto">
          <a:xfrm>
            <a:off x="977462" y="2002221"/>
            <a:ext cx="2885089" cy="4177862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51"/>
          <p:cNvSpPr txBox="1">
            <a:spLocks noChangeArrowheads="1"/>
          </p:cNvSpPr>
          <p:nvPr/>
        </p:nvSpPr>
        <p:spPr bwMode="auto">
          <a:xfrm>
            <a:off x="1171903" y="255751"/>
            <a:ext cx="7162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Field Data</a:t>
            </a:r>
            <a:endParaRPr lang="en-US" altLang="zh-CN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7665" y="2105993"/>
            <a:ext cx="38310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Receivers: 9 </a:t>
            </a:r>
          </a:p>
          <a:p>
            <a:r>
              <a:rPr lang="en-US" altLang="zh-CN" sz="3600" dirty="0"/>
              <a:t>I</a:t>
            </a:r>
            <a:r>
              <a:rPr lang="en-US" altLang="zh-CN" sz="3600" dirty="0" smtClean="0"/>
              <a:t>nterval: 400m</a:t>
            </a:r>
          </a:p>
          <a:p>
            <a:endParaRPr lang="en-US" altLang="zh-CN" sz="3600" dirty="0" smtClean="0"/>
          </a:p>
          <a:p>
            <a:r>
              <a:rPr lang="en-US" altLang="zh-CN" sz="3600" dirty="0" smtClean="0"/>
              <a:t>Sources: 124</a:t>
            </a:r>
          </a:p>
          <a:p>
            <a:r>
              <a:rPr lang="en-US" altLang="zh-CN" sz="3600" dirty="0" smtClean="0"/>
              <a:t>Interval: 75m</a:t>
            </a:r>
          </a:p>
          <a:p>
            <a:endParaRPr lang="en-US" altLang="zh-CN" sz="3600" dirty="0"/>
          </a:p>
          <a:p>
            <a:r>
              <a:rPr lang="en-US" altLang="zh-CN" sz="3600" dirty="0" smtClean="0"/>
              <a:t>Water Depth: 40m</a:t>
            </a:r>
            <a:endParaRPr lang="zh-CN" altLang="en-US" sz="3600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 rot="10800000">
            <a:off x="542198" y="1734204"/>
            <a:ext cx="461665" cy="452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 smtClean="0"/>
              <a:t>12                              </a:t>
            </a:r>
            <a:r>
              <a:rPr lang="en-US" altLang="zh-CN" sz="1800" dirty="0"/>
              <a:t>T</a:t>
            </a:r>
            <a:r>
              <a:rPr lang="en-US" altLang="zh-CN" sz="1800" dirty="0" smtClean="0"/>
              <a:t> (</a:t>
            </a:r>
            <a:r>
              <a:rPr lang="en-US" altLang="zh-CN" sz="1800" dirty="0"/>
              <a:t>s</a:t>
            </a:r>
            <a:r>
              <a:rPr lang="en-US" altLang="zh-CN" sz="1800" dirty="0" smtClean="0"/>
              <a:t>)                              </a:t>
            </a:r>
            <a:r>
              <a:rPr lang="en-US" altLang="zh-CN" sz="1800" dirty="0"/>
              <a:t>0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35568" y="6292340"/>
            <a:ext cx="468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/>
              <a:t>0         </a:t>
            </a:r>
            <a:r>
              <a:rPr lang="en-US" altLang="zh-CN" sz="1800" dirty="0" smtClean="0"/>
              <a:t>       </a:t>
            </a:r>
            <a:r>
              <a:rPr lang="en-US" altLang="zh-CN" sz="1800" dirty="0"/>
              <a:t>X (km)       </a:t>
            </a:r>
            <a:r>
              <a:rPr lang="en-US" altLang="zh-CN" sz="1800" dirty="0" smtClean="0"/>
              <a:t>             9</a:t>
            </a:r>
            <a:endParaRPr lang="en-US" altLang="zh-CN" sz="1800" dirty="0"/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335537" y="1333686"/>
            <a:ext cx="43253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Common Receiver Gather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47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51"/>
          <p:cNvSpPr txBox="1">
            <a:spLocks noChangeArrowheads="1"/>
          </p:cNvSpPr>
          <p:nvPr/>
        </p:nvSpPr>
        <p:spPr bwMode="auto">
          <a:xfrm>
            <a:off x="1171903" y="255751"/>
            <a:ext cx="7162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Field Data</a:t>
            </a:r>
            <a:endParaRPr lang="en-US" altLang="zh-CN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098" name="Picture 2" descr="C:\reports\obs_mrtm\Fig\GOM\conv_rt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2" t="7850" r="7132" b="23452"/>
          <a:stretch/>
        </p:blipFill>
        <p:spPr bwMode="auto">
          <a:xfrm>
            <a:off x="409903" y="2806262"/>
            <a:ext cx="4130566" cy="1923394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reports\obs_mrtm\Fig\GOM\mrt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7" t="7692" r="6835" b="23353"/>
          <a:stretch/>
        </p:blipFill>
        <p:spPr bwMode="auto">
          <a:xfrm>
            <a:off x="4753303" y="2806263"/>
            <a:ext cx="4177862" cy="1923393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 rot="10800000">
            <a:off x="-31535" y="1954740"/>
            <a:ext cx="461665" cy="288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/>
              <a:t>6</a:t>
            </a:r>
            <a:r>
              <a:rPr lang="en-US" altLang="zh-CN" sz="1800" dirty="0" smtClean="0"/>
              <a:t>         </a:t>
            </a:r>
            <a:r>
              <a:rPr lang="en-US" altLang="zh-CN" sz="1800" dirty="0"/>
              <a:t>Z (km)  </a:t>
            </a:r>
            <a:r>
              <a:rPr lang="en-US" altLang="zh-CN" sz="1800" dirty="0" smtClean="0"/>
              <a:t>        </a:t>
            </a:r>
            <a:r>
              <a:rPr lang="en-US" altLang="zh-CN" sz="1800" dirty="0"/>
              <a:t>0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93895" y="4841900"/>
            <a:ext cx="468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/>
              <a:t>0                     </a:t>
            </a:r>
            <a:r>
              <a:rPr lang="en-US" altLang="zh-CN" sz="1800" dirty="0" smtClean="0"/>
              <a:t>        </a:t>
            </a:r>
            <a:r>
              <a:rPr lang="en-US" altLang="zh-CN" sz="1800" dirty="0"/>
              <a:t>X (km)       </a:t>
            </a:r>
            <a:r>
              <a:rPr lang="en-US" altLang="zh-CN" sz="1800" dirty="0" smtClean="0"/>
              <a:t>                    9</a:t>
            </a:r>
            <a:endParaRPr lang="en-US" altLang="zh-CN" sz="1800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603533" y="4807591"/>
            <a:ext cx="468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/>
              <a:t>0                </a:t>
            </a:r>
            <a:r>
              <a:rPr lang="en-US" altLang="zh-CN" sz="1800" dirty="0" smtClean="0"/>
              <a:t>              </a:t>
            </a:r>
            <a:r>
              <a:rPr lang="en-US" altLang="zh-CN" sz="1800" dirty="0"/>
              <a:t>X (km)           </a:t>
            </a:r>
            <a:r>
              <a:rPr lang="en-US" altLang="zh-CN" sz="1800" dirty="0" smtClean="0"/>
              <a:t>                9</a:t>
            </a:r>
            <a:endParaRPr lang="en-US" altLang="zh-CN" sz="1800" dirty="0"/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335537" y="2216582"/>
            <a:ext cx="43253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Image of Primary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4621761" y="2217722"/>
            <a:ext cx="4396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Image 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of Multiples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71903" y="2646716"/>
            <a:ext cx="6985732" cy="1073946"/>
            <a:chOff x="1171903" y="2646716"/>
            <a:chExt cx="6985732" cy="1073946"/>
          </a:xfrm>
        </p:grpSpPr>
        <p:sp>
          <p:nvSpPr>
            <p:cNvPr id="2" name="椭圆 1"/>
            <p:cNvSpPr/>
            <p:nvPr/>
          </p:nvSpPr>
          <p:spPr>
            <a:xfrm>
              <a:off x="1171903" y="2678247"/>
              <a:ext cx="2674883" cy="1042415"/>
            </a:xfrm>
            <a:prstGeom prst="ellipse">
              <a:avLst/>
            </a:prstGeom>
            <a:solidFill>
              <a:schemeClr val="accent2">
                <a:alpha val="22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5482752" y="2646716"/>
              <a:ext cx="2674883" cy="1042415"/>
            </a:xfrm>
            <a:prstGeom prst="ellipse">
              <a:avLst/>
            </a:prstGeom>
            <a:solidFill>
              <a:schemeClr val="accent2">
                <a:alpha val="28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best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1377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667000" y="-228600"/>
            <a:ext cx="3810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CN" sz="6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Outline</a:t>
            </a:r>
            <a:r>
              <a:rPr lang="en-US" altLang="zh-CN" sz="96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grpSp>
        <p:nvGrpSpPr>
          <p:cNvPr id="17410" name="Group 5"/>
          <p:cNvGrpSpPr>
            <a:grpSpLocks/>
          </p:cNvGrpSpPr>
          <p:nvPr/>
        </p:nvGrpSpPr>
        <p:grpSpPr bwMode="auto">
          <a:xfrm>
            <a:off x="1371600" y="5257800"/>
            <a:ext cx="3438525" cy="641350"/>
            <a:chOff x="1392" y="3148"/>
            <a:chExt cx="2166" cy="404"/>
          </a:xfrm>
        </p:grpSpPr>
        <p:sp>
          <p:nvSpPr>
            <p:cNvPr id="2" name="Text Box 7"/>
            <p:cNvSpPr txBox="1">
              <a:spLocks noChangeArrowheads="1"/>
            </p:cNvSpPr>
            <p:nvPr/>
          </p:nvSpPr>
          <p:spPr bwMode="auto">
            <a:xfrm>
              <a:off x="1563" y="3148"/>
              <a:ext cx="199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Conclusions</a:t>
              </a:r>
            </a:p>
          </p:txBody>
        </p:sp>
        <p:sp>
          <p:nvSpPr>
            <p:cNvPr id="3" name="Oval 11"/>
            <p:cNvSpPr>
              <a:spLocks noChangeArrowheads="1"/>
            </p:cNvSpPr>
            <p:nvPr/>
          </p:nvSpPr>
          <p:spPr bwMode="auto">
            <a:xfrm>
              <a:off x="1392" y="3312"/>
              <a:ext cx="96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zh-CN" sz="4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413" name="Group 19"/>
          <p:cNvGrpSpPr>
            <a:grpSpLocks/>
          </p:cNvGrpSpPr>
          <p:nvPr/>
        </p:nvGrpSpPr>
        <p:grpSpPr bwMode="auto">
          <a:xfrm>
            <a:off x="1371600" y="1447801"/>
            <a:ext cx="5105522" cy="1108076"/>
            <a:chOff x="864" y="768"/>
            <a:chExt cx="3317" cy="698"/>
          </a:xfrm>
        </p:grpSpPr>
        <p:grpSp>
          <p:nvGrpSpPr>
            <p:cNvPr id="17444" name="Group 8"/>
            <p:cNvGrpSpPr>
              <a:grpSpLocks/>
            </p:cNvGrpSpPr>
            <p:nvPr/>
          </p:nvGrpSpPr>
          <p:grpSpPr bwMode="auto">
            <a:xfrm>
              <a:off x="864" y="816"/>
              <a:ext cx="3206" cy="250"/>
              <a:chOff x="864" y="1392"/>
              <a:chExt cx="3206" cy="250"/>
            </a:xfrm>
          </p:grpSpPr>
          <p:sp>
            <p:nvSpPr>
              <p:cNvPr id="8" name="Oval 10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102" cy="9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zh-CN" altLang="zh-CN" sz="4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1056" y="1392"/>
                <a:ext cx="301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altLang="zh-CN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1056" y="768"/>
              <a:ext cx="3125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36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Motivation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altLang="zh-CN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Wider illumination, no footprint artifacts</a:t>
              </a:r>
              <a:endParaRPr lang="en-US" altLang="zh-CN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412" name="Group 11"/>
          <p:cNvGrpSpPr>
            <a:grpSpLocks/>
          </p:cNvGrpSpPr>
          <p:nvPr/>
        </p:nvGrpSpPr>
        <p:grpSpPr bwMode="auto">
          <a:xfrm>
            <a:off x="1371600" y="4089400"/>
            <a:ext cx="6789738" cy="1098550"/>
            <a:chOff x="1473" y="2720"/>
            <a:chExt cx="4277" cy="692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1473" y="2864"/>
              <a:ext cx="96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zh-CN" sz="4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655" y="2720"/>
              <a:ext cx="4095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36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Numerical Example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Test  </a:t>
              </a:r>
              <a:r>
                <a:rPr lang="en-US" altLang="zh-CN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 </a:t>
              </a:r>
              <a:r>
                <a:rPr lang="en-US" altLang="zh-CN" sz="2000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Marmousi</a:t>
              </a:r>
              <a:r>
                <a:rPr lang="en-US" altLang="zh-CN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model and field data</a:t>
              </a:r>
              <a:endParaRPr lang="en-US" altLang="zh-CN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411" name="Group 8"/>
          <p:cNvGrpSpPr>
            <a:grpSpLocks/>
          </p:cNvGrpSpPr>
          <p:nvPr/>
        </p:nvGrpSpPr>
        <p:grpSpPr bwMode="auto">
          <a:xfrm>
            <a:off x="1371600" y="2635250"/>
            <a:ext cx="6637283" cy="1108075"/>
            <a:chOff x="864" y="1392"/>
            <a:chExt cx="4896" cy="698"/>
          </a:xfrm>
        </p:grpSpPr>
        <p:sp>
          <p:nvSpPr>
            <p:cNvPr id="4" name="Oval 10"/>
            <p:cNvSpPr>
              <a:spLocks noChangeArrowheads="1"/>
            </p:cNvSpPr>
            <p:nvPr/>
          </p:nvSpPr>
          <p:spPr bwMode="auto">
            <a:xfrm>
              <a:off x="864" y="1536"/>
              <a:ext cx="102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zh-CN" sz="4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056" y="1392"/>
              <a:ext cx="4704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36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Theory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Reverse time migration of multiples</a:t>
              </a:r>
              <a:endParaRPr lang="en-US" altLang="zh-CN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024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Box 17"/>
          <p:cNvSpPr txBox="1">
            <a:spLocks noChangeArrowheads="1"/>
          </p:cNvSpPr>
          <p:nvPr/>
        </p:nvSpPr>
        <p:spPr bwMode="auto">
          <a:xfrm>
            <a:off x="2286000" y="152400"/>
            <a:ext cx="4876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Conclusions</a:t>
            </a:r>
          </a:p>
        </p:txBody>
      </p:sp>
      <p:sp>
        <p:nvSpPr>
          <p:cNvPr id="82946" name="Text Box 3"/>
          <p:cNvSpPr txBox="1">
            <a:spLocks noChangeArrowheads="1"/>
          </p:cNvSpPr>
          <p:nvPr/>
        </p:nvSpPr>
        <p:spPr bwMode="auto">
          <a:xfrm>
            <a:off x="755232" y="1938247"/>
            <a:ext cx="590418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l"/>
            </a:pPr>
            <a:r>
              <a:rPr lang="en-US" altLang="zh-CN" dirty="0" smtClean="0">
                <a:latin typeface="Arial" charset="0"/>
              </a:rPr>
              <a:t>Wider illumination</a:t>
            </a:r>
          </a:p>
          <a:p>
            <a:pPr>
              <a:spcBef>
                <a:spcPct val="50000"/>
              </a:spcBef>
            </a:pPr>
            <a:endParaRPr lang="en-US" altLang="zh-CN" dirty="0" smtClean="0">
              <a:latin typeface="Arial" charset="0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en-US" altLang="zh-CN" dirty="0" smtClean="0">
                <a:latin typeface="Arial" charset="0"/>
              </a:rPr>
              <a:t>No footprint artifact</a:t>
            </a:r>
          </a:p>
          <a:p>
            <a:endParaRPr lang="en-US" altLang="zh-CN" dirty="0">
              <a:latin typeface="Arial" charset="0"/>
            </a:endParaRPr>
          </a:p>
          <a:p>
            <a:endParaRPr lang="en-US" altLang="zh-CN" dirty="0">
              <a:latin typeface="Arial" charset="0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en-US" altLang="zh-CN" dirty="0" smtClean="0">
                <a:latin typeface="Arial" charset="0"/>
              </a:rPr>
              <a:t>FWI of OBS data</a:t>
            </a:r>
          </a:p>
          <a:p>
            <a:pPr marL="342900" indent="-342900">
              <a:buFont typeface="Wingdings" pitchFamily="2" charset="2"/>
              <a:buChar char="l"/>
            </a:pPr>
            <a:endParaRPr lang="en-US" altLang="zh-CN" dirty="0">
              <a:latin typeface="Arial" charset="0"/>
            </a:endParaRPr>
          </a:p>
          <a:p>
            <a:pPr marL="342900" indent="-342900">
              <a:buFont typeface="Wingdings" pitchFamily="2" charset="2"/>
              <a:buChar char="l"/>
            </a:pPr>
            <a:endParaRPr lang="en-US" altLang="zh-CN" dirty="0" smtClean="0">
              <a:latin typeface="Arial" charset="0"/>
            </a:endParaRPr>
          </a:p>
          <a:p>
            <a:endParaRPr lang="en-US" altLang="zh-CN" dirty="0" smtClean="0">
              <a:latin typeface="Arial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474934" y="1930374"/>
            <a:ext cx="4085989" cy="1143902"/>
            <a:chOff x="4682974" y="2616737"/>
            <a:chExt cx="3761096" cy="862950"/>
          </a:xfrm>
        </p:grpSpPr>
        <p:grpSp>
          <p:nvGrpSpPr>
            <p:cNvPr id="9" name="组合 8"/>
            <p:cNvGrpSpPr/>
            <p:nvPr/>
          </p:nvGrpSpPr>
          <p:grpSpPr>
            <a:xfrm>
              <a:off x="4682974" y="2643032"/>
              <a:ext cx="3761096" cy="836655"/>
              <a:chOff x="-2497310" y="6744338"/>
              <a:chExt cx="6403352" cy="1426580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2396902" y="6744338"/>
                <a:ext cx="6302944" cy="1426580"/>
                <a:chOff x="-2396902" y="6744338"/>
                <a:chExt cx="6302944" cy="1426580"/>
              </a:xfrm>
            </p:grpSpPr>
            <p:pic>
              <p:nvPicPr>
                <p:cNvPr id="25" name="Picture 3" descr="gradient_mwi_lon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11069" t="10902" r="1570" b="13724"/>
                <a:stretch>
                  <a:fillRect/>
                </a:stretch>
              </p:blipFill>
              <p:spPr bwMode="auto">
                <a:xfrm>
                  <a:off x="1123156" y="6771069"/>
                  <a:ext cx="2782886" cy="1399849"/>
                </a:xfrm>
                <a:prstGeom prst="rect">
                  <a:avLst/>
                </a:prstGeom>
                <a:noFill/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26" name="Picture 2" descr="gradient_fwi_lon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10844" t="11415" r="1720" b="14751"/>
                <a:stretch>
                  <a:fillRect/>
                </a:stretch>
              </p:blipFill>
              <p:spPr bwMode="auto">
                <a:xfrm>
                  <a:off x="-2396902" y="6744338"/>
                  <a:ext cx="2897981" cy="1426580"/>
                </a:xfrm>
                <a:prstGeom prst="rect">
                  <a:avLst/>
                </a:prstGeom>
                <a:noFill/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</p:pic>
          </p:grpSp>
          <p:sp>
            <p:nvSpPr>
              <p:cNvPr id="24" name="爆炸形 2 23"/>
              <p:cNvSpPr/>
              <p:nvPr/>
            </p:nvSpPr>
            <p:spPr>
              <a:xfrm>
                <a:off x="-2497310" y="6785069"/>
                <a:ext cx="317500" cy="266699"/>
              </a:xfrm>
              <a:prstGeom prst="irregularSeal2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6856654" y="2616737"/>
              <a:ext cx="1527739" cy="96578"/>
              <a:chOff x="5319486" y="2616736"/>
              <a:chExt cx="3064907" cy="168287"/>
            </a:xfrm>
          </p:grpSpPr>
          <p:sp>
            <p:nvSpPr>
              <p:cNvPr id="11" name="爆炸形 1 10"/>
              <p:cNvSpPr/>
              <p:nvPr/>
            </p:nvSpPr>
            <p:spPr>
              <a:xfrm>
                <a:off x="5319486" y="2627633"/>
                <a:ext cx="171746" cy="156180"/>
              </a:xfrm>
              <a:prstGeom prst="irregularSeal1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爆炸形 1 11"/>
              <p:cNvSpPr/>
              <p:nvPr/>
            </p:nvSpPr>
            <p:spPr>
              <a:xfrm>
                <a:off x="5723594" y="2627633"/>
                <a:ext cx="171746" cy="156180"/>
              </a:xfrm>
              <a:prstGeom prst="irregularSeal1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爆炸形 1 12"/>
              <p:cNvSpPr/>
              <p:nvPr/>
            </p:nvSpPr>
            <p:spPr>
              <a:xfrm>
                <a:off x="6127702" y="2627633"/>
                <a:ext cx="171746" cy="156180"/>
              </a:xfrm>
              <a:prstGeom prst="irregularSeal1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爆炸形 1 13"/>
              <p:cNvSpPr/>
              <p:nvPr/>
            </p:nvSpPr>
            <p:spPr>
              <a:xfrm>
                <a:off x="6536861" y="2628843"/>
                <a:ext cx="171746" cy="156180"/>
              </a:xfrm>
              <a:prstGeom prst="irregularSeal1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爆炸形 1 14"/>
              <p:cNvSpPr/>
              <p:nvPr/>
            </p:nvSpPr>
            <p:spPr>
              <a:xfrm>
                <a:off x="6940969" y="2628843"/>
                <a:ext cx="171746" cy="156180"/>
              </a:xfrm>
              <a:prstGeom prst="irregularSeal1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爆炸形 1 15"/>
              <p:cNvSpPr/>
              <p:nvPr/>
            </p:nvSpPr>
            <p:spPr>
              <a:xfrm>
                <a:off x="7345077" y="2628843"/>
                <a:ext cx="171746" cy="156180"/>
              </a:xfrm>
              <a:prstGeom prst="irregularSeal1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爆炸形 1 16"/>
              <p:cNvSpPr/>
              <p:nvPr/>
            </p:nvSpPr>
            <p:spPr>
              <a:xfrm>
                <a:off x="7808539" y="2616736"/>
                <a:ext cx="171746" cy="156180"/>
              </a:xfrm>
              <a:prstGeom prst="irregularSeal1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爆炸形 1 17"/>
              <p:cNvSpPr/>
              <p:nvPr/>
            </p:nvSpPr>
            <p:spPr>
              <a:xfrm>
                <a:off x="8212647" y="2616736"/>
                <a:ext cx="171746" cy="156180"/>
              </a:xfrm>
              <a:prstGeom prst="irregularSeal1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474934" y="3789972"/>
            <a:ext cx="4085989" cy="1155408"/>
            <a:chOff x="4474934" y="4057994"/>
            <a:chExt cx="4085989" cy="1155408"/>
          </a:xfrm>
        </p:grpSpPr>
        <p:pic>
          <p:nvPicPr>
            <p:cNvPr id="28" name="Picture 3" descr="E:\work_kaust\waveform inversion\multiples_obs\untitled folder\mig23shot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73" t="20224" r="20275" b="51523"/>
            <a:stretch/>
          </p:blipFill>
          <p:spPr bwMode="auto">
            <a:xfrm>
              <a:off x="6810864" y="4057994"/>
              <a:ext cx="1750059" cy="1155408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C:\Users\Administrator\Desktop\截图00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99" t="984" r="11068" b="50269"/>
            <a:stretch/>
          </p:blipFill>
          <p:spPr bwMode="auto">
            <a:xfrm>
              <a:off x="4474934" y="4057994"/>
              <a:ext cx="1913277" cy="1155408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Box 17"/>
          <p:cNvSpPr txBox="1">
            <a:spLocks noChangeArrowheads="1"/>
          </p:cNvSpPr>
          <p:nvPr/>
        </p:nvSpPr>
        <p:spPr bwMode="auto">
          <a:xfrm>
            <a:off x="1655379" y="2362200"/>
            <a:ext cx="634562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Thank you!</a:t>
            </a:r>
            <a:r>
              <a:rPr lang="en-US" altLang="zh-CN" sz="8800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en-US" altLang="zh-CN" sz="8800" dirty="0">
              <a:solidFill>
                <a:srgbClr val="FFCC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667000" y="-228600"/>
            <a:ext cx="3810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CN" sz="6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Outline</a:t>
            </a:r>
            <a:r>
              <a:rPr lang="en-US" altLang="zh-CN" sz="96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grpSp>
        <p:nvGrpSpPr>
          <p:cNvPr id="17410" name="Group 5"/>
          <p:cNvGrpSpPr>
            <a:grpSpLocks/>
          </p:cNvGrpSpPr>
          <p:nvPr/>
        </p:nvGrpSpPr>
        <p:grpSpPr bwMode="auto">
          <a:xfrm>
            <a:off x="1371600" y="5257800"/>
            <a:ext cx="3438525" cy="641350"/>
            <a:chOff x="1392" y="3148"/>
            <a:chExt cx="2166" cy="404"/>
          </a:xfrm>
        </p:grpSpPr>
        <p:sp>
          <p:nvSpPr>
            <p:cNvPr id="2" name="Text Box 7"/>
            <p:cNvSpPr txBox="1">
              <a:spLocks noChangeArrowheads="1"/>
            </p:cNvSpPr>
            <p:nvPr/>
          </p:nvSpPr>
          <p:spPr bwMode="auto">
            <a:xfrm>
              <a:off x="1563" y="3148"/>
              <a:ext cx="199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36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Conclusions</a:t>
              </a:r>
            </a:p>
          </p:txBody>
        </p:sp>
        <p:sp>
          <p:nvSpPr>
            <p:cNvPr id="3" name="Oval 11"/>
            <p:cNvSpPr>
              <a:spLocks noChangeArrowheads="1"/>
            </p:cNvSpPr>
            <p:nvPr/>
          </p:nvSpPr>
          <p:spPr bwMode="auto">
            <a:xfrm>
              <a:off x="1392" y="3312"/>
              <a:ext cx="96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zh-CN" sz="4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413" name="Group 19"/>
          <p:cNvGrpSpPr>
            <a:grpSpLocks/>
          </p:cNvGrpSpPr>
          <p:nvPr/>
        </p:nvGrpSpPr>
        <p:grpSpPr bwMode="auto">
          <a:xfrm>
            <a:off x="1371600" y="1447801"/>
            <a:ext cx="5105522" cy="1108076"/>
            <a:chOff x="864" y="768"/>
            <a:chExt cx="3317" cy="698"/>
          </a:xfrm>
        </p:grpSpPr>
        <p:grpSp>
          <p:nvGrpSpPr>
            <p:cNvPr id="17444" name="Group 8"/>
            <p:cNvGrpSpPr>
              <a:grpSpLocks/>
            </p:cNvGrpSpPr>
            <p:nvPr/>
          </p:nvGrpSpPr>
          <p:grpSpPr bwMode="auto">
            <a:xfrm>
              <a:off x="864" y="816"/>
              <a:ext cx="3206" cy="250"/>
              <a:chOff x="864" y="1392"/>
              <a:chExt cx="3206" cy="250"/>
            </a:xfrm>
          </p:grpSpPr>
          <p:sp>
            <p:nvSpPr>
              <p:cNvPr id="8" name="Oval 10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102" cy="9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zh-CN" altLang="zh-CN" sz="4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1056" y="1392"/>
                <a:ext cx="301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altLang="zh-CN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1056" y="768"/>
              <a:ext cx="3125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Motivation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altLang="zh-CN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Wider illumination, no footprint artifacts</a:t>
              </a:r>
              <a:endPara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412" name="Group 11"/>
          <p:cNvGrpSpPr>
            <a:grpSpLocks/>
          </p:cNvGrpSpPr>
          <p:nvPr/>
        </p:nvGrpSpPr>
        <p:grpSpPr bwMode="auto">
          <a:xfrm>
            <a:off x="1371600" y="4089400"/>
            <a:ext cx="6789738" cy="1098550"/>
            <a:chOff x="1473" y="2720"/>
            <a:chExt cx="4277" cy="692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1473" y="2864"/>
              <a:ext cx="96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zh-CN" sz="4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655" y="2720"/>
              <a:ext cx="4095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36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Numerical Example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Test  </a:t>
              </a:r>
              <a:r>
                <a:rPr lang="en-US" altLang="zh-CN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 </a:t>
              </a:r>
              <a:r>
                <a:rPr lang="en-US" altLang="zh-CN" sz="2000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Marmousi</a:t>
              </a:r>
              <a:r>
                <a:rPr lang="en-US" altLang="zh-CN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model and field data</a:t>
              </a:r>
              <a:endParaRPr lang="en-US" altLang="zh-CN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411" name="Group 8"/>
          <p:cNvGrpSpPr>
            <a:grpSpLocks/>
          </p:cNvGrpSpPr>
          <p:nvPr/>
        </p:nvGrpSpPr>
        <p:grpSpPr bwMode="auto">
          <a:xfrm>
            <a:off x="1371600" y="2635250"/>
            <a:ext cx="6637283" cy="1108075"/>
            <a:chOff x="864" y="1392"/>
            <a:chExt cx="4896" cy="698"/>
          </a:xfrm>
        </p:grpSpPr>
        <p:sp>
          <p:nvSpPr>
            <p:cNvPr id="4" name="Oval 10"/>
            <p:cNvSpPr>
              <a:spLocks noChangeArrowheads="1"/>
            </p:cNvSpPr>
            <p:nvPr/>
          </p:nvSpPr>
          <p:spPr bwMode="auto">
            <a:xfrm>
              <a:off x="864" y="1536"/>
              <a:ext cx="102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zh-CN" sz="4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056" y="1392"/>
              <a:ext cx="4704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36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Theory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Reverse time migration of multiples</a:t>
              </a:r>
              <a:endParaRPr lang="en-US" altLang="zh-CN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712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zh-CN" sz="6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Motivation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2065283" y="3974509"/>
            <a:ext cx="45225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smtClean="0">
                <a:solidFill>
                  <a:srgbClr val="FFFFFF"/>
                </a:solidFill>
              </a:rPr>
              <a:t>Migration Image of Primary</a:t>
            </a:r>
            <a:endParaRPr lang="en-US" altLang="zh-CN" dirty="0">
              <a:solidFill>
                <a:srgbClr val="FFFFFF"/>
              </a:solidFill>
            </a:endParaRPr>
          </a:p>
        </p:txBody>
      </p:sp>
      <p:pic>
        <p:nvPicPr>
          <p:cNvPr id="7" name="Picture 13" descr="vture"/>
          <p:cNvPicPr>
            <a:picLocks noChangeAspect="1" noChangeArrowheads="1"/>
          </p:cNvPicPr>
          <p:nvPr/>
        </p:nvPicPr>
        <p:blipFill>
          <a:blip r:embed="rId2"/>
          <a:srcRect l="11369" t="14174" r="13947" b="17575"/>
          <a:stretch>
            <a:fillRect/>
          </a:stretch>
        </p:blipFill>
        <p:spPr bwMode="auto">
          <a:xfrm>
            <a:off x="2298867" y="1723273"/>
            <a:ext cx="4240213" cy="188753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030" name="Picture 6" descr="C:\Users\zdlwnn\AppData\Roaming\Tencent\Users\20903498\QQ\WinTemp\RichOle\{BPWE73]XDXC~C[UH}9M~KJ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867" y="4475831"/>
            <a:ext cx="4240213" cy="1640735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zdlwnn\AppData\Roaming\Tencent\Users\20903498\QQ\WinTemp\RichOle\K_CI{OS6}%5`M(QTV4NEAW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867" y="4467810"/>
            <a:ext cx="4240213" cy="1644569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3466587" y="1949281"/>
            <a:ext cx="1904771" cy="181072"/>
            <a:chOff x="5982814" y="3072229"/>
            <a:chExt cx="1904771" cy="181072"/>
          </a:xfrm>
        </p:grpSpPr>
        <p:sp>
          <p:nvSpPr>
            <p:cNvPr id="14" name="Trapezoid 70"/>
            <p:cNvSpPr/>
            <p:nvPr/>
          </p:nvSpPr>
          <p:spPr bwMode="auto">
            <a:xfrm flipV="1">
              <a:off x="5982814" y="3072229"/>
              <a:ext cx="154003" cy="181072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endParaRPr lang="en-US" sz="3500" b="0" baseline="-25000">
                <a:solidFill>
                  <a:schemeClr val="tx1"/>
                </a:solidFill>
                <a:ea typeface="+mn-ea"/>
                <a:cs typeface="+mn-cs"/>
              </a:endParaRPr>
            </a:p>
          </p:txBody>
        </p:sp>
        <p:sp>
          <p:nvSpPr>
            <p:cNvPr id="15" name="Trapezoid 70"/>
            <p:cNvSpPr/>
            <p:nvPr/>
          </p:nvSpPr>
          <p:spPr bwMode="auto">
            <a:xfrm flipV="1">
              <a:off x="7733582" y="3072229"/>
              <a:ext cx="154003" cy="181072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endParaRPr lang="en-US" sz="3500" b="0" baseline="-25000">
                <a:solidFill>
                  <a:schemeClr val="tx1"/>
                </a:solidFill>
                <a:ea typeface="+mn-ea"/>
                <a:cs typeface="+mn-cs"/>
              </a:endParaRPr>
            </a:p>
          </p:txBody>
        </p:sp>
        <p:sp>
          <p:nvSpPr>
            <p:cNvPr id="16" name="Trapezoid 70"/>
            <p:cNvSpPr/>
            <p:nvPr/>
          </p:nvSpPr>
          <p:spPr bwMode="auto">
            <a:xfrm flipV="1">
              <a:off x="7149993" y="3072229"/>
              <a:ext cx="154003" cy="181072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endParaRPr lang="en-US" sz="3500" b="0" baseline="-25000">
                <a:solidFill>
                  <a:schemeClr val="tx1"/>
                </a:solidFill>
                <a:ea typeface="+mn-ea"/>
                <a:cs typeface="+mn-cs"/>
              </a:endParaRPr>
            </a:p>
          </p:txBody>
        </p:sp>
        <p:sp>
          <p:nvSpPr>
            <p:cNvPr id="17" name="Trapezoid 70"/>
            <p:cNvSpPr/>
            <p:nvPr/>
          </p:nvSpPr>
          <p:spPr bwMode="auto">
            <a:xfrm flipV="1">
              <a:off x="6566404" y="3072229"/>
              <a:ext cx="154003" cy="181072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endParaRPr lang="en-US" sz="3500" b="0" baseline="-25000">
                <a:solidFill>
                  <a:schemeClr val="tx1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429848" y="1950932"/>
            <a:ext cx="2014967" cy="189750"/>
            <a:chOff x="3466620" y="2448478"/>
            <a:chExt cx="2014967" cy="189750"/>
          </a:xfrm>
        </p:grpSpPr>
        <p:sp>
          <p:nvSpPr>
            <p:cNvPr id="19" name="Explosion 2 95"/>
            <p:cNvSpPr>
              <a:spLocks noChangeArrowheads="1"/>
            </p:cNvSpPr>
            <p:nvPr/>
          </p:nvSpPr>
          <p:spPr bwMode="auto">
            <a:xfrm>
              <a:off x="5257250" y="2462011"/>
              <a:ext cx="224337" cy="176217"/>
            </a:xfrm>
            <a:prstGeom prst="irregularSeal2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altLang="zh-CN" sz="3500" b="0" baseline="-25000">
                <a:solidFill>
                  <a:schemeClr val="tx1"/>
                </a:solidFill>
              </a:endParaRPr>
            </a:p>
          </p:txBody>
        </p:sp>
        <p:sp>
          <p:nvSpPr>
            <p:cNvPr id="20" name="Explosion 2 95"/>
            <p:cNvSpPr>
              <a:spLocks noChangeArrowheads="1"/>
            </p:cNvSpPr>
            <p:nvPr/>
          </p:nvSpPr>
          <p:spPr bwMode="auto">
            <a:xfrm>
              <a:off x="4675600" y="2448478"/>
              <a:ext cx="224337" cy="176217"/>
            </a:xfrm>
            <a:prstGeom prst="irregularSeal2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altLang="zh-CN" sz="3500" b="0" baseline="-25000">
                <a:solidFill>
                  <a:schemeClr val="tx1"/>
                </a:solidFill>
              </a:endParaRPr>
            </a:p>
          </p:txBody>
        </p:sp>
        <p:sp>
          <p:nvSpPr>
            <p:cNvPr id="21" name="Explosion 2 95"/>
            <p:cNvSpPr>
              <a:spLocks noChangeArrowheads="1"/>
            </p:cNvSpPr>
            <p:nvPr/>
          </p:nvSpPr>
          <p:spPr bwMode="auto">
            <a:xfrm>
              <a:off x="4030322" y="2448478"/>
              <a:ext cx="224337" cy="176217"/>
            </a:xfrm>
            <a:prstGeom prst="irregularSeal2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altLang="zh-CN" sz="3500" b="0" baseline="-25000">
                <a:solidFill>
                  <a:schemeClr val="tx1"/>
                </a:solidFill>
              </a:endParaRPr>
            </a:p>
          </p:txBody>
        </p:sp>
        <p:sp>
          <p:nvSpPr>
            <p:cNvPr id="22" name="Explosion 2 95"/>
            <p:cNvSpPr>
              <a:spLocks noChangeArrowheads="1"/>
            </p:cNvSpPr>
            <p:nvPr/>
          </p:nvSpPr>
          <p:spPr bwMode="auto">
            <a:xfrm>
              <a:off x="3466620" y="2448478"/>
              <a:ext cx="224337" cy="176217"/>
            </a:xfrm>
            <a:prstGeom prst="irregularSeal2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altLang="zh-CN" sz="3500" b="0" baseline="-25000">
                <a:solidFill>
                  <a:schemeClr val="tx1"/>
                </a:solidFill>
              </a:endParaRPr>
            </a:p>
          </p:txBody>
        </p:sp>
      </p:grpSp>
      <p:sp>
        <p:nvSpPr>
          <p:cNvPr id="24" name="椭圆 23"/>
          <p:cNvSpPr/>
          <p:nvPr/>
        </p:nvSpPr>
        <p:spPr>
          <a:xfrm>
            <a:off x="3071041" y="4514385"/>
            <a:ext cx="2880828" cy="592709"/>
          </a:xfrm>
          <a:prstGeom prst="ellipse">
            <a:avLst/>
          </a:prstGeom>
          <a:solidFill>
            <a:srgbClr val="4F81BD">
              <a:alpha val="3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2390642" y="4860721"/>
            <a:ext cx="680400" cy="1106939"/>
          </a:xfrm>
          <a:prstGeom prst="ellipse">
            <a:avLst/>
          </a:prstGeom>
          <a:solidFill>
            <a:srgbClr val="4F81BD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5713699" y="4918199"/>
            <a:ext cx="729635" cy="1065503"/>
          </a:xfrm>
          <a:prstGeom prst="ellipse">
            <a:avLst/>
          </a:prstGeom>
          <a:solidFill>
            <a:srgbClr val="4F81BD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2225629" y="1621631"/>
            <a:ext cx="4362246" cy="196517"/>
            <a:chOff x="2273755" y="1621631"/>
            <a:chExt cx="4362246" cy="196517"/>
          </a:xfrm>
        </p:grpSpPr>
        <p:grpSp>
          <p:nvGrpSpPr>
            <p:cNvPr id="27" name="组合 26"/>
            <p:cNvGrpSpPr/>
            <p:nvPr/>
          </p:nvGrpSpPr>
          <p:grpSpPr>
            <a:xfrm>
              <a:off x="2273755" y="1628398"/>
              <a:ext cx="2014967" cy="189750"/>
              <a:chOff x="3466620" y="2448478"/>
              <a:chExt cx="2014967" cy="189750"/>
            </a:xfrm>
          </p:grpSpPr>
          <p:sp>
            <p:nvSpPr>
              <p:cNvPr id="28" name="Explosion 2 95"/>
              <p:cNvSpPr>
                <a:spLocks noChangeArrowheads="1"/>
              </p:cNvSpPr>
              <p:nvPr/>
            </p:nvSpPr>
            <p:spPr bwMode="auto">
              <a:xfrm>
                <a:off x="5257250" y="2462011"/>
                <a:ext cx="224337" cy="176217"/>
              </a:xfrm>
              <a:prstGeom prst="irregularSeal2">
                <a:avLst/>
              </a:prstGeom>
              <a:solidFill>
                <a:srgbClr val="FFFF00"/>
              </a:solidFill>
              <a:ln w="9525" algn="ctr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/>
                <a:endParaRPr lang="en-US" altLang="zh-CN" sz="3500" b="0" baseline="-2500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Explosion 2 95"/>
              <p:cNvSpPr>
                <a:spLocks noChangeArrowheads="1"/>
              </p:cNvSpPr>
              <p:nvPr/>
            </p:nvSpPr>
            <p:spPr bwMode="auto">
              <a:xfrm>
                <a:off x="4675600" y="2448478"/>
                <a:ext cx="224337" cy="176217"/>
              </a:xfrm>
              <a:prstGeom prst="irregularSeal2">
                <a:avLst/>
              </a:prstGeom>
              <a:solidFill>
                <a:srgbClr val="FFFF00"/>
              </a:solidFill>
              <a:ln w="9525" algn="ctr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/>
                <a:endParaRPr lang="en-US" altLang="zh-CN" sz="3500" b="0" baseline="-250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Explosion 2 95"/>
              <p:cNvSpPr>
                <a:spLocks noChangeArrowheads="1"/>
              </p:cNvSpPr>
              <p:nvPr/>
            </p:nvSpPr>
            <p:spPr bwMode="auto">
              <a:xfrm>
                <a:off x="4030322" y="2448478"/>
                <a:ext cx="224337" cy="176217"/>
              </a:xfrm>
              <a:prstGeom prst="irregularSeal2">
                <a:avLst/>
              </a:prstGeom>
              <a:solidFill>
                <a:srgbClr val="FFFF00"/>
              </a:solidFill>
              <a:ln w="9525" algn="ctr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/>
                <a:endParaRPr lang="en-US" altLang="zh-CN" sz="3500" b="0" baseline="-2500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Explosion 2 95"/>
              <p:cNvSpPr>
                <a:spLocks noChangeArrowheads="1"/>
              </p:cNvSpPr>
              <p:nvPr/>
            </p:nvSpPr>
            <p:spPr bwMode="auto">
              <a:xfrm>
                <a:off x="3466620" y="2448478"/>
                <a:ext cx="224337" cy="176217"/>
              </a:xfrm>
              <a:prstGeom prst="irregularSeal2">
                <a:avLst/>
              </a:prstGeom>
              <a:solidFill>
                <a:srgbClr val="FFFF00"/>
              </a:solidFill>
              <a:ln w="9525" algn="ctr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/>
                <a:endParaRPr lang="en-US" altLang="zh-CN" sz="3500" b="0" baseline="-250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4621034" y="1621631"/>
              <a:ext cx="2014967" cy="189750"/>
              <a:chOff x="3466620" y="2448478"/>
              <a:chExt cx="2014967" cy="189750"/>
            </a:xfrm>
          </p:grpSpPr>
          <p:sp>
            <p:nvSpPr>
              <p:cNvPr id="34" name="Explosion 2 95"/>
              <p:cNvSpPr>
                <a:spLocks noChangeArrowheads="1"/>
              </p:cNvSpPr>
              <p:nvPr/>
            </p:nvSpPr>
            <p:spPr bwMode="auto">
              <a:xfrm>
                <a:off x="5257250" y="2462011"/>
                <a:ext cx="224337" cy="176217"/>
              </a:xfrm>
              <a:prstGeom prst="irregularSeal2">
                <a:avLst/>
              </a:prstGeom>
              <a:solidFill>
                <a:srgbClr val="FFFF00"/>
              </a:solidFill>
              <a:ln w="9525" algn="ctr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/>
                <a:endParaRPr lang="en-US" altLang="zh-CN" sz="3500" b="0" baseline="-2500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Explosion 2 95"/>
              <p:cNvSpPr>
                <a:spLocks noChangeArrowheads="1"/>
              </p:cNvSpPr>
              <p:nvPr/>
            </p:nvSpPr>
            <p:spPr bwMode="auto">
              <a:xfrm>
                <a:off x="4675600" y="2448478"/>
                <a:ext cx="224337" cy="176217"/>
              </a:xfrm>
              <a:prstGeom prst="irregularSeal2">
                <a:avLst/>
              </a:prstGeom>
              <a:solidFill>
                <a:srgbClr val="FFFF00"/>
              </a:solidFill>
              <a:ln w="9525" algn="ctr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/>
                <a:endParaRPr lang="en-US" altLang="zh-CN" sz="3500" b="0" baseline="-2500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Explosion 2 95"/>
              <p:cNvSpPr>
                <a:spLocks noChangeArrowheads="1"/>
              </p:cNvSpPr>
              <p:nvPr/>
            </p:nvSpPr>
            <p:spPr bwMode="auto">
              <a:xfrm>
                <a:off x="4030322" y="2448478"/>
                <a:ext cx="224337" cy="176217"/>
              </a:xfrm>
              <a:prstGeom prst="irregularSeal2">
                <a:avLst/>
              </a:prstGeom>
              <a:solidFill>
                <a:srgbClr val="FFFF00"/>
              </a:solidFill>
              <a:ln w="9525" algn="ctr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/>
                <a:endParaRPr lang="en-US" altLang="zh-CN" sz="3500" b="0" baseline="-2500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Explosion 2 95"/>
              <p:cNvSpPr>
                <a:spLocks noChangeArrowheads="1"/>
              </p:cNvSpPr>
              <p:nvPr/>
            </p:nvSpPr>
            <p:spPr bwMode="auto">
              <a:xfrm>
                <a:off x="3466620" y="2448478"/>
                <a:ext cx="224337" cy="176217"/>
              </a:xfrm>
              <a:prstGeom prst="irregularSeal2">
                <a:avLst/>
              </a:prstGeom>
              <a:solidFill>
                <a:srgbClr val="FFFF00"/>
              </a:solidFill>
              <a:ln w="9525" algn="ctr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/>
                <a:endParaRPr lang="en-US" altLang="zh-CN" sz="3500" b="0" baseline="-250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" name="矩形 4"/>
          <p:cNvSpPr/>
          <p:nvPr/>
        </p:nvSpPr>
        <p:spPr>
          <a:xfrm>
            <a:off x="113075" y="992880"/>
            <a:ext cx="86298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footprint artifacts 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Wider 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illumination </a:t>
            </a: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2138853" y="3959261"/>
            <a:ext cx="45225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smtClean="0">
                <a:solidFill>
                  <a:srgbClr val="FFFFFF"/>
                </a:solidFill>
              </a:rPr>
              <a:t>Migration Image of Multiples</a:t>
            </a: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9172" y="173003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reciprocity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24" grpId="0" animBg="1"/>
      <p:bldP spid="25" grpId="0" animBg="1"/>
      <p:bldP spid="26" grpId="0" animBg="1"/>
      <p:bldP spid="3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667000" y="-228600"/>
            <a:ext cx="3810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CN" sz="6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Outline</a:t>
            </a:r>
            <a:r>
              <a:rPr lang="en-US" altLang="zh-CN" sz="96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grpSp>
        <p:nvGrpSpPr>
          <p:cNvPr id="17410" name="Group 5"/>
          <p:cNvGrpSpPr>
            <a:grpSpLocks/>
          </p:cNvGrpSpPr>
          <p:nvPr/>
        </p:nvGrpSpPr>
        <p:grpSpPr bwMode="auto">
          <a:xfrm>
            <a:off x="1371600" y="5257800"/>
            <a:ext cx="3438525" cy="641350"/>
            <a:chOff x="1392" y="3148"/>
            <a:chExt cx="2166" cy="404"/>
          </a:xfrm>
        </p:grpSpPr>
        <p:sp>
          <p:nvSpPr>
            <p:cNvPr id="2" name="Text Box 7"/>
            <p:cNvSpPr txBox="1">
              <a:spLocks noChangeArrowheads="1"/>
            </p:cNvSpPr>
            <p:nvPr/>
          </p:nvSpPr>
          <p:spPr bwMode="auto">
            <a:xfrm>
              <a:off x="1563" y="3148"/>
              <a:ext cx="199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36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Conclusions</a:t>
              </a:r>
            </a:p>
          </p:txBody>
        </p:sp>
        <p:sp>
          <p:nvSpPr>
            <p:cNvPr id="3" name="Oval 11"/>
            <p:cNvSpPr>
              <a:spLocks noChangeArrowheads="1"/>
            </p:cNvSpPr>
            <p:nvPr/>
          </p:nvSpPr>
          <p:spPr bwMode="auto">
            <a:xfrm>
              <a:off x="1392" y="3312"/>
              <a:ext cx="96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zh-CN" sz="4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413" name="Group 19"/>
          <p:cNvGrpSpPr>
            <a:grpSpLocks/>
          </p:cNvGrpSpPr>
          <p:nvPr/>
        </p:nvGrpSpPr>
        <p:grpSpPr bwMode="auto">
          <a:xfrm>
            <a:off x="1371600" y="1447801"/>
            <a:ext cx="5105522" cy="1108076"/>
            <a:chOff x="864" y="768"/>
            <a:chExt cx="3317" cy="698"/>
          </a:xfrm>
        </p:grpSpPr>
        <p:grpSp>
          <p:nvGrpSpPr>
            <p:cNvPr id="17444" name="Group 8"/>
            <p:cNvGrpSpPr>
              <a:grpSpLocks/>
            </p:cNvGrpSpPr>
            <p:nvPr/>
          </p:nvGrpSpPr>
          <p:grpSpPr bwMode="auto">
            <a:xfrm>
              <a:off x="864" y="816"/>
              <a:ext cx="3206" cy="250"/>
              <a:chOff x="864" y="1392"/>
              <a:chExt cx="3206" cy="250"/>
            </a:xfrm>
          </p:grpSpPr>
          <p:sp>
            <p:nvSpPr>
              <p:cNvPr id="8" name="Oval 10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102" cy="9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zh-CN" altLang="zh-CN" sz="4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1056" y="1392"/>
                <a:ext cx="301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altLang="zh-CN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1056" y="768"/>
              <a:ext cx="3125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36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Motivation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altLang="zh-CN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Wider illumination, no footprint artifacts</a:t>
              </a:r>
              <a:endParaRPr lang="en-US" altLang="zh-CN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412" name="Group 11"/>
          <p:cNvGrpSpPr>
            <a:grpSpLocks/>
          </p:cNvGrpSpPr>
          <p:nvPr/>
        </p:nvGrpSpPr>
        <p:grpSpPr bwMode="auto">
          <a:xfrm>
            <a:off x="1371600" y="4089400"/>
            <a:ext cx="6789738" cy="1098550"/>
            <a:chOff x="1473" y="2720"/>
            <a:chExt cx="4277" cy="692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1473" y="2864"/>
              <a:ext cx="96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zh-CN" sz="4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655" y="2720"/>
              <a:ext cx="4095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36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Numerical Example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Test  </a:t>
              </a:r>
              <a:r>
                <a:rPr lang="en-US" altLang="zh-CN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 </a:t>
              </a:r>
              <a:r>
                <a:rPr lang="en-US" altLang="zh-CN" sz="2000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Marmousi</a:t>
              </a:r>
              <a:r>
                <a:rPr lang="en-US" altLang="zh-CN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model and field  data</a:t>
              </a:r>
              <a:endParaRPr lang="en-US" altLang="zh-CN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411" name="Group 8"/>
          <p:cNvGrpSpPr>
            <a:grpSpLocks/>
          </p:cNvGrpSpPr>
          <p:nvPr/>
        </p:nvGrpSpPr>
        <p:grpSpPr bwMode="auto">
          <a:xfrm>
            <a:off x="1371600" y="2635250"/>
            <a:ext cx="6637283" cy="1108075"/>
            <a:chOff x="864" y="1392"/>
            <a:chExt cx="4896" cy="698"/>
          </a:xfrm>
        </p:grpSpPr>
        <p:sp>
          <p:nvSpPr>
            <p:cNvPr id="4" name="Oval 10"/>
            <p:cNvSpPr>
              <a:spLocks noChangeArrowheads="1"/>
            </p:cNvSpPr>
            <p:nvPr/>
          </p:nvSpPr>
          <p:spPr bwMode="auto">
            <a:xfrm>
              <a:off x="864" y="1536"/>
              <a:ext cx="102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zh-CN" sz="4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056" y="1392"/>
              <a:ext cx="4704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Theory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Reverse time migration of multiples</a:t>
              </a:r>
              <a:endPara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72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393700" y="86665"/>
            <a:ext cx="8610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Primary RTM of Streamer Data</a:t>
            </a:r>
          </a:p>
        </p:txBody>
      </p:sp>
      <p:sp useBgFill="1">
        <p:nvSpPr>
          <p:cNvPr id="64" name="Rectangle 22"/>
          <p:cNvSpPr>
            <a:spLocks noChangeArrowheads="1"/>
          </p:cNvSpPr>
          <p:nvPr/>
        </p:nvSpPr>
        <p:spPr bwMode="auto">
          <a:xfrm>
            <a:off x="6012656" y="5026949"/>
            <a:ext cx="1930400" cy="838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>
              <a:defRPr/>
            </a:pPr>
            <a:endParaRPr lang="zh-CN" altLang="en-US" sz="4000" i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 useBgFill="1">
        <p:nvSpPr>
          <p:cNvPr id="68" name="Rectangle 21"/>
          <p:cNvSpPr>
            <a:spLocks noChangeArrowheads="1"/>
          </p:cNvSpPr>
          <p:nvPr/>
        </p:nvSpPr>
        <p:spPr bwMode="auto">
          <a:xfrm>
            <a:off x="6009481" y="4036349"/>
            <a:ext cx="1943100" cy="838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>
              <a:defRPr/>
            </a:pPr>
            <a:endParaRPr lang="zh-CN" altLang="en-US" sz="4000" i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52" name="Rounded Rectangle 15"/>
          <p:cNvSpPr/>
          <p:nvPr/>
        </p:nvSpPr>
        <p:spPr bwMode="auto">
          <a:xfrm>
            <a:off x="1554222" y="808473"/>
            <a:ext cx="6252079" cy="2562442"/>
          </a:xfrm>
          <a:prstGeom prst="roundRect">
            <a:avLst>
              <a:gd name="adj" fmla="val 4072"/>
            </a:avLst>
          </a:prstGeom>
          <a:solidFill>
            <a:schemeClr val="bg2">
              <a:lumMod val="20000"/>
              <a:lumOff val="80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pic>
        <p:nvPicPr>
          <p:cNvPr id="53" name="Picture 2" descr="fig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514" y="883411"/>
            <a:ext cx="6009852" cy="233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1"/>
          <p:cNvGrpSpPr>
            <a:grpSpLocks/>
          </p:cNvGrpSpPr>
          <p:nvPr/>
        </p:nvGrpSpPr>
        <p:grpSpPr bwMode="auto">
          <a:xfrm>
            <a:off x="4367112" y="934294"/>
            <a:ext cx="174578" cy="844660"/>
            <a:chOff x="4139952" y="1412776"/>
            <a:chExt cx="254124" cy="1449804"/>
          </a:xfrm>
        </p:grpSpPr>
        <p:cxnSp>
          <p:nvCxnSpPr>
            <p:cNvPr id="92" name="Straight Connector 11"/>
            <p:cNvCxnSpPr/>
            <p:nvPr/>
          </p:nvCxnSpPr>
          <p:spPr bwMode="auto">
            <a:xfrm>
              <a:off x="4224131" y="1412776"/>
              <a:ext cx="33353" cy="1449804"/>
            </a:xfrm>
            <a:prstGeom prst="lin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3" name="Group 3"/>
            <p:cNvGrpSpPr>
              <a:grpSpLocks/>
            </p:cNvGrpSpPr>
            <p:nvPr/>
          </p:nvGrpSpPr>
          <p:grpSpPr bwMode="auto">
            <a:xfrm>
              <a:off x="4139952" y="2141364"/>
              <a:ext cx="254124" cy="378316"/>
              <a:chOff x="4139952" y="2141364"/>
              <a:chExt cx="254124" cy="378316"/>
            </a:xfrm>
          </p:grpSpPr>
          <p:sp>
            <p:nvSpPr>
              <p:cNvPr id="94" name="Isosceles Triangle 12"/>
              <p:cNvSpPr>
                <a:spLocks noChangeArrowheads="1"/>
              </p:cNvSpPr>
              <p:nvPr/>
            </p:nvSpPr>
            <p:spPr bwMode="auto">
              <a:xfrm rot="5400000">
                <a:off x="4200664" y="2326268"/>
                <a:ext cx="242808" cy="144016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altLang="zh-CN"/>
              </a:p>
            </p:txBody>
          </p:sp>
          <p:sp>
            <p:nvSpPr>
              <p:cNvPr id="95" name="Isosceles Triangle 13"/>
              <p:cNvSpPr>
                <a:spLocks noChangeAspect="1"/>
              </p:cNvSpPr>
              <p:nvPr/>
            </p:nvSpPr>
            <p:spPr bwMode="auto">
              <a:xfrm rot="16200000" flipH="1">
                <a:off x="4102905" y="2178411"/>
                <a:ext cx="182106" cy="108012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altLang="zh-CN"/>
              </a:p>
            </p:txBody>
          </p:sp>
        </p:grpSp>
      </p:grpSp>
      <p:grpSp>
        <p:nvGrpSpPr>
          <p:cNvPr id="72" name="Group 5"/>
          <p:cNvGrpSpPr>
            <a:grpSpLocks/>
          </p:cNvGrpSpPr>
          <p:nvPr/>
        </p:nvGrpSpPr>
        <p:grpSpPr bwMode="auto">
          <a:xfrm>
            <a:off x="5456043" y="934294"/>
            <a:ext cx="1043104" cy="844660"/>
            <a:chOff x="5824135" y="1412776"/>
            <a:chExt cx="1518838" cy="1449804"/>
          </a:xfrm>
        </p:grpSpPr>
        <p:grpSp>
          <p:nvGrpSpPr>
            <p:cNvPr id="85" name="Group 4"/>
            <p:cNvGrpSpPr>
              <a:grpSpLocks/>
            </p:cNvGrpSpPr>
            <p:nvPr/>
          </p:nvGrpSpPr>
          <p:grpSpPr bwMode="auto">
            <a:xfrm>
              <a:off x="6464270" y="1412776"/>
              <a:ext cx="242569" cy="1449804"/>
              <a:chOff x="6464270" y="1412776"/>
              <a:chExt cx="242569" cy="1449804"/>
            </a:xfrm>
          </p:grpSpPr>
          <p:cxnSp>
            <p:nvCxnSpPr>
              <p:cNvPr id="89" name="Straight Connector 8"/>
              <p:cNvCxnSpPr/>
              <p:nvPr/>
            </p:nvCxnSpPr>
            <p:spPr bwMode="auto">
              <a:xfrm>
                <a:off x="6588320" y="1412776"/>
                <a:ext cx="33363" cy="1449804"/>
              </a:xfrm>
              <a:prstGeom prst="line">
                <a:avLst/>
              </a:prstGeom>
              <a:noFill/>
              <a:ln w="9525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0" name="Isosceles Triangle 9"/>
              <p:cNvSpPr>
                <a:spLocks noChangeArrowheads="1"/>
              </p:cNvSpPr>
              <p:nvPr/>
            </p:nvSpPr>
            <p:spPr bwMode="auto">
              <a:xfrm rot="5400000">
                <a:off x="6561781" y="1797458"/>
                <a:ext cx="182105" cy="108011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/>
              <a:lstStyle/>
              <a:p>
                <a:endParaRPr lang="en-US" altLang="zh-CN"/>
              </a:p>
            </p:txBody>
          </p:sp>
          <p:sp>
            <p:nvSpPr>
              <p:cNvPr id="91" name="Isosceles Triangle 10"/>
              <p:cNvSpPr>
                <a:spLocks noChangeAspect="1"/>
              </p:cNvSpPr>
              <p:nvPr/>
            </p:nvSpPr>
            <p:spPr bwMode="auto">
              <a:xfrm rot="16200000" flipH="1">
                <a:off x="6421753" y="1662458"/>
                <a:ext cx="208988" cy="123954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/>
              <a:lstStyle/>
              <a:p>
                <a:endParaRPr lang="en-US" altLang="zh-CN"/>
              </a:p>
            </p:txBody>
          </p:sp>
        </p:grpSp>
        <p:cxnSp>
          <p:nvCxnSpPr>
            <p:cNvPr id="86" name="Straight Connector 17"/>
            <p:cNvCxnSpPr/>
            <p:nvPr/>
          </p:nvCxnSpPr>
          <p:spPr bwMode="auto">
            <a:xfrm>
              <a:off x="6288048" y="1944742"/>
              <a:ext cx="12710" cy="476387"/>
            </a:xfrm>
            <a:prstGeom prst="line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triangle" w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TextBox 18"/>
            <p:cNvSpPr txBox="1">
              <a:spLocks noChangeArrowheads="1"/>
            </p:cNvSpPr>
            <p:nvPr/>
          </p:nvSpPr>
          <p:spPr bwMode="auto">
            <a:xfrm>
              <a:off x="5824135" y="2332983"/>
              <a:ext cx="548065" cy="303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 b="1">
                  <a:solidFill>
                    <a:srgbClr val="FFFFF7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1400" b="1">
                  <a:solidFill>
                    <a:srgbClr val="FFFFF7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1400" b="1">
                  <a:solidFill>
                    <a:srgbClr val="FFFFF7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1400" b="1">
                  <a:solidFill>
                    <a:srgbClr val="FFFFF7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1400" b="1">
                  <a:solidFill>
                    <a:srgbClr val="FFFFF7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FFF7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FFF7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FFF7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FFF7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500">
                  <a:solidFill>
                    <a:schemeClr val="tx1"/>
                  </a:solidFill>
                </a:rPr>
                <a:t>time</a:t>
              </a:r>
            </a:p>
          </p:txBody>
        </p:sp>
        <p:sp>
          <p:nvSpPr>
            <p:cNvPr id="88" name="Rectangle 22"/>
            <p:cNvSpPr>
              <a:spLocks noChangeArrowheads="1"/>
            </p:cNvSpPr>
            <p:nvPr/>
          </p:nvSpPr>
          <p:spPr bwMode="auto">
            <a:xfrm>
              <a:off x="6646448" y="1996865"/>
              <a:ext cx="69652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zh-CN" dirty="0">
                  <a:solidFill>
                    <a:srgbClr val="000000"/>
                  </a:solidFill>
                  <a:latin typeface="Arial Narrow" pitchFamily="34" charset="0"/>
                </a:rPr>
                <a:t> Multiple</a:t>
              </a:r>
              <a:endParaRPr lang="en-US" altLang="zh-CN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433581" y="1206885"/>
            <a:ext cx="1462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Arial Narrow" pitchFamily="34" charset="0"/>
              </a:rPr>
              <a:t>Primary</a:t>
            </a:r>
            <a:endParaRPr lang="zh-CN" alt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3004559" y="2139758"/>
            <a:ext cx="1577750" cy="413541"/>
            <a:chOff x="4453310" y="1725296"/>
            <a:chExt cx="1577750" cy="413541"/>
          </a:xfrm>
        </p:grpSpPr>
        <p:sp>
          <p:nvSpPr>
            <p:cNvPr id="98" name="Arc 26"/>
            <p:cNvSpPr/>
            <p:nvPr/>
          </p:nvSpPr>
          <p:spPr bwMode="auto">
            <a:xfrm rot="6048806">
              <a:off x="4511765" y="1708473"/>
              <a:ext cx="371909" cy="488819"/>
            </a:xfrm>
            <a:prstGeom prst="arc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Times New Roman" pitchFamily="18" charset="0"/>
              </a:endParaRPr>
            </a:p>
          </p:txBody>
        </p:sp>
        <p:sp>
          <p:nvSpPr>
            <p:cNvPr id="99" name="Arc 29"/>
            <p:cNvSpPr/>
            <p:nvPr/>
          </p:nvSpPr>
          <p:spPr bwMode="auto">
            <a:xfrm rot="15551194" flipH="1">
              <a:off x="5600696" y="1666841"/>
              <a:ext cx="371909" cy="488819"/>
            </a:xfrm>
            <a:prstGeom prst="arc">
              <a:avLst/>
            </a:prstGeom>
            <a:noFill/>
            <a:ln w="254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Times New Roman" pitchFamily="18" charset="0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2501106" y="1528701"/>
            <a:ext cx="2346985" cy="521784"/>
            <a:chOff x="4050689" y="1394093"/>
            <a:chExt cx="2346985" cy="521784"/>
          </a:xfrm>
        </p:grpSpPr>
        <p:sp>
          <p:nvSpPr>
            <p:cNvPr id="101" name="Arc 25"/>
            <p:cNvSpPr/>
            <p:nvPr/>
          </p:nvSpPr>
          <p:spPr bwMode="auto">
            <a:xfrm rot="6048806">
              <a:off x="4093674" y="1351108"/>
              <a:ext cx="479227" cy="565197"/>
            </a:xfrm>
            <a:prstGeom prst="arc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Times New Roman" pitchFamily="18" charset="0"/>
              </a:endParaRPr>
            </a:p>
          </p:txBody>
        </p:sp>
        <p:sp>
          <p:nvSpPr>
            <p:cNvPr id="102" name="Arc 28"/>
            <p:cNvSpPr/>
            <p:nvPr/>
          </p:nvSpPr>
          <p:spPr bwMode="auto">
            <a:xfrm rot="15551194" flipH="1">
              <a:off x="5875000" y="1393202"/>
              <a:ext cx="480152" cy="565197"/>
            </a:xfrm>
            <a:prstGeom prst="arc">
              <a:avLst/>
            </a:prstGeom>
            <a:noFill/>
            <a:ln w="254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Times New Roman" pitchFamily="18" charset="0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3633877" y="2769580"/>
            <a:ext cx="625208" cy="339529"/>
            <a:chOff x="4875571" y="2076852"/>
            <a:chExt cx="625208" cy="339529"/>
          </a:xfrm>
        </p:grpSpPr>
        <p:sp>
          <p:nvSpPr>
            <p:cNvPr id="104" name="Arc 27"/>
            <p:cNvSpPr/>
            <p:nvPr/>
          </p:nvSpPr>
          <p:spPr bwMode="auto">
            <a:xfrm rot="6048806">
              <a:off x="4914732" y="2056194"/>
              <a:ext cx="321026" cy="399347"/>
            </a:xfrm>
            <a:prstGeom prst="arc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Times New Roman" pitchFamily="18" charset="0"/>
              </a:endParaRPr>
            </a:p>
          </p:txBody>
        </p:sp>
        <p:sp>
          <p:nvSpPr>
            <p:cNvPr id="105" name="Arc 30"/>
            <p:cNvSpPr/>
            <p:nvPr/>
          </p:nvSpPr>
          <p:spPr bwMode="auto">
            <a:xfrm rot="15551194" flipH="1">
              <a:off x="5140047" y="2037145"/>
              <a:ext cx="321026" cy="400439"/>
            </a:xfrm>
            <a:prstGeom prst="arc">
              <a:avLst/>
            </a:prstGeom>
            <a:noFill/>
            <a:ln w="254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141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393700" y="86665"/>
            <a:ext cx="8610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Multiples RTM of Streamer Data</a:t>
            </a:r>
          </a:p>
        </p:txBody>
      </p:sp>
      <p:grpSp>
        <p:nvGrpSpPr>
          <p:cNvPr id="55" name="Group 363"/>
          <p:cNvGrpSpPr>
            <a:grpSpLocks/>
          </p:cNvGrpSpPr>
          <p:nvPr/>
        </p:nvGrpSpPr>
        <p:grpSpPr bwMode="auto">
          <a:xfrm>
            <a:off x="2971800" y="4840288"/>
            <a:ext cx="2803525" cy="1084262"/>
            <a:chOff x="1865" y="1176"/>
            <a:chExt cx="1873" cy="754"/>
          </a:xfrm>
        </p:grpSpPr>
        <p:sp useBgFill="1">
          <p:nvSpPr>
            <p:cNvPr id="56" name="Rectangle 356"/>
            <p:cNvSpPr>
              <a:spLocks noChangeArrowheads="1"/>
            </p:cNvSpPr>
            <p:nvPr/>
          </p:nvSpPr>
          <p:spPr bwMode="auto">
            <a:xfrm>
              <a:off x="1872" y="1176"/>
              <a:ext cx="816" cy="312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 useBgFill="1">
          <p:nvSpPr>
            <p:cNvPr id="57" name="Rectangle 357"/>
            <p:cNvSpPr>
              <a:spLocks noChangeArrowheads="1"/>
            </p:cNvSpPr>
            <p:nvPr/>
          </p:nvSpPr>
          <p:spPr bwMode="auto">
            <a:xfrm>
              <a:off x="1865" y="1601"/>
              <a:ext cx="816" cy="312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 useBgFill="1">
          <p:nvSpPr>
            <p:cNvPr id="58" name="Rectangle 358"/>
            <p:cNvSpPr>
              <a:spLocks noChangeArrowheads="1"/>
            </p:cNvSpPr>
            <p:nvPr/>
          </p:nvSpPr>
          <p:spPr bwMode="auto">
            <a:xfrm>
              <a:off x="2922" y="1618"/>
              <a:ext cx="816" cy="312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9" name="Group 362"/>
          <p:cNvGrpSpPr>
            <a:grpSpLocks/>
          </p:cNvGrpSpPr>
          <p:nvPr/>
        </p:nvGrpSpPr>
        <p:grpSpPr bwMode="auto">
          <a:xfrm>
            <a:off x="4552950" y="4448175"/>
            <a:ext cx="2789238" cy="815975"/>
            <a:chOff x="2917" y="916"/>
            <a:chExt cx="1863" cy="567"/>
          </a:xfrm>
        </p:grpSpPr>
        <p:sp useBgFill="1">
          <p:nvSpPr>
            <p:cNvPr id="60" name="Rectangle 359"/>
            <p:cNvSpPr>
              <a:spLocks noChangeArrowheads="1"/>
            </p:cNvSpPr>
            <p:nvPr/>
          </p:nvSpPr>
          <p:spPr bwMode="auto">
            <a:xfrm>
              <a:off x="3955" y="1171"/>
              <a:ext cx="816" cy="312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 useBgFill="1">
          <p:nvSpPr>
            <p:cNvPr id="61" name="Rectangle 360"/>
            <p:cNvSpPr>
              <a:spLocks noChangeArrowheads="1"/>
            </p:cNvSpPr>
            <p:nvPr/>
          </p:nvSpPr>
          <p:spPr bwMode="auto">
            <a:xfrm>
              <a:off x="3964" y="916"/>
              <a:ext cx="816" cy="168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 useBgFill="1">
          <p:nvSpPr>
            <p:cNvPr id="62" name="Rectangle 361"/>
            <p:cNvSpPr>
              <a:spLocks noChangeArrowheads="1"/>
            </p:cNvSpPr>
            <p:nvPr/>
          </p:nvSpPr>
          <p:spPr bwMode="auto">
            <a:xfrm>
              <a:off x="2917" y="917"/>
              <a:ext cx="816" cy="168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 useBgFill="1">
        <p:nvSpPr>
          <p:cNvPr id="63" name="Rectangle 21"/>
          <p:cNvSpPr>
            <a:spLocks noChangeArrowheads="1"/>
          </p:cNvSpPr>
          <p:nvPr/>
        </p:nvSpPr>
        <p:spPr bwMode="auto">
          <a:xfrm>
            <a:off x="1574006" y="4049049"/>
            <a:ext cx="1930400" cy="838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>
              <a:defRPr/>
            </a:pPr>
            <a:endParaRPr lang="zh-CN" altLang="en-US" sz="4000" i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 useBgFill="1">
        <p:nvSpPr>
          <p:cNvPr id="64" name="Rectangle 22"/>
          <p:cNvSpPr>
            <a:spLocks noChangeArrowheads="1"/>
          </p:cNvSpPr>
          <p:nvPr/>
        </p:nvSpPr>
        <p:spPr bwMode="auto">
          <a:xfrm>
            <a:off x="6012656" y="5026949"/>
            <a:ext cx="1930400" cy="838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>
              <a:defRPr/>
            </a:pPr>
            <a:endParaRPr lang="zh-CN" altLang="en-US" sz="4000" i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 useBgFill="1">
        <p:nvSpPr>
          <p:cNvPr id="65" name="Rectangle 23"/>
          <p:cNvSpPr>
            <a:spLocks noChangeArrowheads="1"/>
          </p:cNvSpPr>
          <p:nvPr/>
        </p:nvSpPr>
        <p:spPr bwMode="auto">
          <a:xfrm>
            <a:off x="3728243" y="4049049"/>
            <a:ext cx="1905000" cy="838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>
              <a:defRPr/>
            </a:pPr>
            <a:endParaRPr lang="zh-CN" altLang="en-US" sz="4000" i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 useBgFill="1">
        <p:nvSpPr>
          <p:cNvPr id="66" name="Rectangle 23"/>
          <p:cNvSpPr>
            <a:spLocks noChangeArrowheads="1"/>
          </p:cNvSpPr>
          <p:nvPr/>
        </p:nvSpPr>
        <p:spPr bwMode="auto">
          <a:xfrm>
            <a:off x="3818731" y="5033299"/>
            <a:ext cx="1905000" cy="838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>
              <a:defRPr/>
            </a:pPr>
            <a:endParaRPr lang="zh-CN" altLang="en-US" sz="4000" i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 useBgFill="1">
        <p:nvSpPr>
          <p:cNvPr id="67" name="Rectangle 23"/>
          <p:cNvSpPr>
            <a:spLocks noChangeArrowheads="1"/>
          </p:cNvSpPr>
          <p:nvPr/>
        </p:nvSpPr>
        <p:spPr bwMode="auto">
          <a:xfrm>
            <a:off x="1574006" y="5039649"/>
            <a:ext cx="1854200" cy="838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>
              <a:defRPr/>
            </a:pPr>
            <a:endParaRPr lang="zh-CN" altLang="en-US" sz="4000" i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 useBgFill="1">
        <p:nvSpPr>
          <p:cNvPr id="68" name="Rectangle 21"/>
          <p:cNvSpPr>
            <a:spLocks noChangeArrowheads="1"/>
          </p:cNvSpPr>
          <p:nvPr/>
        </p:nvSpPr>
        <p:spPr bwMode="auto">
          <a:xfrm>
            <a:off x="6009481" y="4036349"/>
            <a:ext cx="1943100" cy="838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>
              <a:defRPr/>
            </a:pPr>
            <a:endParaRPr lang="zh-CN" altLang="en-US" sz="4000" i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69" name="Group 3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603127"/>
              </p:ext>
            </p:extLst>
          </p:nvPr>
        </p:nvGraphicFramePr>
        <p:xfrm>
          <a:off x="1574006" y="3561419"/>
          <a:ext cx="6249988" cy="2956460"/>
        </p:xfrm>
        <a:graphic>
          <a:graphicData uri="http://schemas.openxmlformats.org/drawingml/2006/table">
            <a:tbl>
              <a:tblPr/>
              <a:tblGrid>
                <a:gridCol w="1562497"/>
                <a:gridCol w="1562497"/>
                <a:gridCol w="1562497"/>
                <a:gridCol w="1562497"/>
              </a:tblGrid>
              <a:tr h="7618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 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Receiver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Source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  <a:r>
                        <a:rPr kumimoji="0" lang="en-US" altLang="zh-CN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st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- order multiple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  <a:r>
                        <a:rPr kumimoji="0" lang="en-US" altLang="zh-CN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- order multiple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……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primary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image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artifact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artifact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8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  <a:r>
                        <a:rPr kumimoji="0" lang="en-US" altLang="zh-CN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st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- order multiple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artifact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image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artifact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8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  <a:r>
                        <a:rPr kumimoji="0" lang="en-US" altLang="zh-CN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- order multiple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artifact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artifact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image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……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FF33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FF33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FF33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" name="Line 34"/>
          <p:cNvSpPr>
            <a:spLocks noChangeShapeType="1"/>
          </p:cNvSpPr>
          <p:nvPr/>
        </p:nvSpPr>
        <p:spPr bwMode="auto">
          <a:xfrm>
            <a:off x="1578769" y="3864899"/>
            <a:ext cx="1555750" cy="368300"/>
          </a:xfrm>
          <a:prstGeom prst="line">
            <a:avLst/>
          </a:prstGeom>
          <a:noFill/>
          <a:ln w="25400">
            <a:solidFill>
              <a:srgbClr val="FFFF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 bwMode="auto">
          <a:xfrm>
            <a:off x="4771231" y="4815148"/>
            <a:ext cx="952500" cy="44900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1" u="none" strike="noStrike" cap="none" normalizeH="0" baseline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hematica4" pitchFamily="2" charset="2"/>
            </a:endParaRPr>
          </a:p>
        </p:txBody>
      </p:sp>
      <p:sp>
        <p:nvSpPr>
          <p:cNvPr id="71" name="矩形 70"/>
          <p:cNvSpPr/>
          <p:nvPr/>
        </p:nvSpPr>
        <p:spPr bwMode="auto">
          <a:xfrm>
            <a:off x="6326205" y="5468410"/>
            <a:ext cx="1002508" cy="44900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1" u="none" strike="noStrike" cap="none" normalizeH="0" baseline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hematica4" pitchFamily="2" charset="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205826" y="4427371"/>
            <a:ext cx="4253872" cy="1497179"/>
            <a:chOff x="3205826" y="4427371"/>
            <a:chExt cx="4253872" cy="1497179"/>
          </a:xfrm>
        </p:grpSpPr>
        <p:sp useBgFill="1">
          <p:nvSpPr>
            <p:cNvPr id="73" name="Rectangle 356"/>
            <p:cNvSpPr>
              <a:spLocks noChangeArrowheads="1"/>
            </p:cNvSpPr>
            <p:nvPr/>
          </p:nvSpPr>
          <p:spPr bwMode="auto">
            <a:xfrm>
              <a:off x="3205826" y="4833716"/>
              <a:ext cx="1159248" cy="451380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 useBgFill="1">
          <p:nvSpPr>
            <p:cNvPr id="74" name="Rectangle 357"/>
            <p:cNvSpPr>
              <a:spLocks noChangeArrowheads="1"/>
            </p:cNvSpPr>
            <p:nvPr/>
          </p:nvSpPr>
          <p:spPr bwMode="auto">
            <a:xfrm>
              <a:off x="3213810" y="5448576"/>
              <a:ext cx="1159248" cy="451380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 useBgFill="1">
          <p:nvSpPr>
            <p:cNvPr id="75" name="Rectangle 358"/>
            <p:cNvSpPr>
              <a:spLocks noChangeArrowheads="1"/>
            </p:cNvSpPr>
            <p:nvPr/>
          </p:nvSpPr>
          <p:spPr bwMode="auto">
            <a:xfrm>
              <a:off x="4769221" y="5473170"/>
              <a:ext cx="1159248" cy="451380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 useBgFill="1">
          <p:nvSpPr>
            <p:cNvPr id="77" name="Rectangle 359"/>
            <p:cNvSpPr>
              <a:spLocks noChangeArrowheads="1"/>
            </p:cNvSpPr>
            <p:nvPr/>
          </p:nvSpPr>
          <p:spPr bwMode="auto">
            <a:xfrm>
              <a:off x="6331168" y="4772291"/>
              <a:ext cx="1128530" cy="400084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 useBgFill="1">
          <p:nvSpPr>
            <p:cNvPr id="78" name="Rectangle 360"/>
            <p:cNvSpPr>
              <a:spLocks noChangeArrowheads="1"/>
            </p:cNvSpPr>
            <p:nvPr/>
          </p:nvSpPr>
          <p:spPr bwMode="auto">
            <a:xfrm>
              <a:off x="6325686" y="4427371"/>
              <a:ext cx="1128530" cy="215430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 useBgFill="1">
          <p:nvSpPr>
            <p:cNvPr id="79" name="Rectangle 361"/>
            <p:cNvSpPr>
              <a:spLocks noChangeArrowheads="1"/>
            </p:cNvSpPr>
            <p:nvPr/>
          </p:nvSpPr>
          <p:spPr bwMode="auto">
            <a:xfrm>
              <a:off x="4752180" y="4428653"/>
              <a:ext cx="1128530" cy="215430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2" name="Rounded Rectangle 15"/>
          <p:cNvSpPr/>
          <p:nvPr/>
        </p:nvSpPr>
        <p:spPr bwMode="auto">
          <a:xfrm>
            <a:off x="1554222" y="808473"/>
            <a:ext cx="6252079" cy="2562442"/>
          </a:xfrm>
          <a:prstGeom prst="roundRect">
            <a:avLst>
              <a:gd name="adj" fmla="val 4072"/>
            </a:avLst>
          </a:prstGeom>
          <a:solidFill>
            <a:schemeClr val="bg2">
              <a:lumMod val="20000"/>
              <a:lumOff val="80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pic>
        <p:nvPicPr>
          <p:cNvPr id="53" name="Picture 2" descr="fig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514" y="883411"/>
            <a:ext cx="6009852" cy="233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1"/>
          <p:cNvGrpSpPr>
            <a:grpSpLocks/>
          </p:cNvGrpSpPr>
          <p:nvPr/>
        </p:nvGrpSpPr>
        <p:grpSpPr bwMode="auto">
          <a:xfrm>
            <a:off x="4367112" y="934294"/>
            <a:ext cx="174578" cy="844660"/>
            <a:chOff x="4139952" y="1412776"/>
            <a:chExt cx="254124" cy="1449804"/>
          </a:xfrm>
        </p:grpSpPr>
        <p:cxnSp>
          <p:nvCxnSpPr>
            <p:cNvPr id="92" name="Straight Connector 11"/>
            <p:cNvCxnSpPr/>
            <p:nvPr/>
          </p:nvCxnSpPr>
          <p:spPr bwMode="auto">
            <a:xfrm>
              <a:off x="4224131" y="1412776"/>
              <a:ext cx="33353" cy="1449804"/>
            </a:xfrm>
            <a:prstGeom prst="lin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3" name="Group 3"/>
            <p:cNvGrpSpPr>
              <a:grpSpLocks/>
            </p:cNvGrpSpPr>
            <p:nvPr/>
          </p:nvGrpSpPr>
          <p:grpSpPr bwMode="auto">
            <a:xfrm>
              <a:off x="4139952" y="2141364"/>
              <a:ext cx="254124" cy="378316"/>
              <a:chOff x="4139952" y="2141364"/>
              <a:chExt cx="254124" cy="378316"/>
            </a:xfrm>
          </p:grpSpPr>
          <p:sp>
            <p:nvSpPr>
              <p:cNvPr id="94" name="Isosceles Triangle 12"/>
              <p:cNvSpPr>
                <a:spLocks noChangeArrowheads="1"/>
              </p:cNvSpPr>
              <p:nvPr/>
            </p:nvSpPr>
            <p:spPr bwMode="auto">
              <a:xfrm rot="5400000">
                <a:off x="4200664" y="2326268"/>
                <a:ext cx="242808" cy="144016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altLang="zh-CN"/>
              </a:p>
            </p:txBody>
          </p:sp>
          <p:sp>
            <p:nvSpPr>
              <p:cNvPr id="95" name="Isosceles Triangle 13"/>
              <p:cNvSpPr>
                <a:spLocks noChangeAspect="1"/>
              </p:cNvSpPr>
              <p:nvPr/>
            </p:nvSpPr>
            <p:spPr bwMode="auto">
              <a:xfrm rot="16200000" flipH="1">
                <a:off x="4102905" y="2178411"/>
                <a:ext cx="182106" cy="108012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altLang="zh-CN"/>
              </a:p>
            </p:txBody>
          </p:sp>
        </p:grpSp>
      </p:grpSp>
      <p:grpSp>
        <p:nvGrpSpPr>
          <p:cNvPr id="72" name="Group 5"/>
          <p:cNvGrpSpPr>
            <a:grpSpLocks/>
          </p:cNvGrpSpPr>
          <p:nvPr/>
        </p:nvGrpSpPr>
        <p:grpSpPr bwMode="auto">
          <a:xfrm>
            <a:off x="5456043" y="934294"/>
            <a:ext cx="1043104" cy="844660"/>
            <a:chOff x="5824135" y="1412776"/>
            <a:chExt cx="1518838" cy="1449804"/>
          </a:xfrm>
        </p:grpSpPr>
        <p:grpSp>
          <p:nvGrpSpPr>
            <p:cNvPr id="85" name="Group 4"/>
            <p:cNvGrpSpPr>
              <a:grpSpLocks/>
            </p:cNvGrpSpPr>
            <p:nvPr/>
          </p:nvGrpSpPr>
          <p:grpSpPr bwMode="auto">
            <a:xfrm>
              <a:off x="6464270" y="1412776"/>
              <a:ext cx="242569" cy="1449804"/>
              <a:chOff x="6464270" y="1412776"/>
              <a:chExt cx="242569" cy="1449804"/>
            </a:xfrm>
          </p:grpSpPr>
          <p:cxnSp>
            <p:nvCxnSpPr>
              <p:cNvPr id="89" name="Straight Connector 8"/>
              <p:cNvCxnSpPr/>
              <p:nvPr/>
            </p:nvCxnSpPr>
            <p:spPr bwMode="auto">
              <a:xfrm>
                <a:off x="6588320" y="1412776"/>
                <a:ext cx="33363" cy="1449804"/>
              </a:xfrm>
              <a:prstGeom prst="line">
                <a:avLst/>
              </a:prstGeom>
              <a:noFill/>
              <a:ln w="9525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0" name="Isosceles Triangle 9"/>
              <p:cNvSpPr>
                <a:spLocks noChangeArrowheads="1"/>
              </p:cNvSpPr>
              <p:nvPr/>
            </p:nvSpPr>
            <p:spPr bwMode="auto">
              <a:xfrm rot="5400000">
                <a:off x="6561781" y="1797458"/>
                <a:ext cx="182105" cy="108011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/>
              <a:lstStyle/>
              <a:p>
                <a:endParaRPr lang="en-US" altLang="zh-CN"/>
              </a:p>
            </p:txBody>
          </p:sp>
          <p:sp>
            <p:nvSpPr>
              <p:cNvPr id="91" name="Isosceles Triangle 10"/>
              <p:cNvSpPr>
                <a:spLocks noChangeAspect="1"/>
              </p:cNvSpPr>
              <p:nvPr/>
            </p:nvSpPr>
            <p:spPr bwMode="auto">
              <a:xfrm rot="16200000" flipH="1">
                <a:off x="6421753" y="1662458"/>
                <a:ext cx="208988" cy="123954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/>
              <a:lstStyle/>
              <a:p>
                <a:endParaRPr lang="en-US" altLang="zh-CN"/>
              </a:p>
            </p:txBody>
          </p:sp>
        </p:grpSp>
        <p:cxnSp>
          <p:nvCxnSpPr>
            <p:cNvPr id="86" name="Straight Connector 17"/>
            <p:cNvCxnSpPr/>
            <p:nvPr/>
          </p:nvCxnSpPr>
          <p:spPr bwMode="auto">
            <a:xfrm>
              <a:off x="6288048" y="1944742"/>
              <a:ext cx="12710" cy="476387"/>
            </a:xfrm>
            <a:prstGeom prst="line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triangle" w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TextBox 18"/>
            <p:cNvSpPr txBox="1">
              <a:spLocks noChangeArrowheads="1"/>
            </p:cNvSpPr>
            <p:nvPr/>
          </p:nvSpPr>
          <p:spPr bwMode="auto">
            <a:xfrm>
              <a:off x="5824135" y="2332983"/>
              <a:ext cx="548065" cy="303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 b="1">
                  <a:solidFill>
                    <a:srgbClr val="FFFFF7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1400" b="1">
                  <a:solidFill>
                    <a:srgbClr val="FFFFF7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1400" b="1">
                  <a:solidFill>
                    <a:srgbClr val="FFFFF7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1400" b="1">
                  <a:solidFill>
                    <a:srgbClr val="FFFFF7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1400" b="1">
                  <a:solidFill>
                    <a:srgbClr val="FFFFF7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FFF7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FFF7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FFF7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FFF7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500">
                  <a:solidFill>
                    <a:schemeClr val="tx1"/>
                  </a:solidFill>
                </a:rPr>
                <a:t>time</a:t>
              </a:r>
            </a:p>
          </p:txBody>
        </p:sp>
        <p:sp>
          <p:nvSpPr>
            <p:cNvPr id="88" name="Rectangle 22"/>
            <p:cNvSpPr>
              <a:spLocks noChangeArrowheads="1"/>
            </p:cNvSpPr>
            <p:nvPr/>
          </p:nvSpPr>
          <p:spPr bwMode="auto">
            <a:xfrm>
              <a:off x="6646448" y="1996865"/>
              <a:ext cx="69652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zh-CN" dirty="0">
                  <a:solidFill>
                    <a:srgbClr val="000000"/>
                  </a:solidFill>
                  <a:latin typeface="Arial Narrow" pitchFamily="34" charset="0"/>
                </a:rPr>
                <a:t> Multiple</a:t>
              </a:r>
              <a:endParaRPr lang="en-US" altLang="zh-CN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050689" y="1394093"/>
            <a:ext cx="2346985" cy="521784"/>
            <a:chOff x="4050689" y="1394093"/>
            <a:chExt cx="2346985" cy="521784"/>
          </a:xfrm>
        </p:grpSpPr>
        <p:sp>
          <p:nvSpPr>
            <p:cNvPr id="76" name="Arc 25"/>
            <p:cNvSpPr/>
            <p:nvPr/>
          </p:nvSpPr>
          <p:spPr bwMode="auto">
            <a:xfrm rot="6048806">
              <a:off x="4093674" y="1351108"/>
              <a:ext cx="479227" cy="565197"/>
            </a:xfrm>
            <a:prstGeom prst="arc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Times New Roman" pitchFamily="18" charset="0"/>
              </a:endParaRPr>
            </a:p>
          </p:txBody>
        </p:sp>
        <p:sp>
          <p:nvSpPr>
            <p:cNvPr id="82" name="Arc 28"/>
            <p:cNvSpPr/>
            <p:nvPr/>
          </p:nvSpPr>
          <p:spPr bwMode="auto">
            <a:xfrm rot="15551194" flipH="1">
              <a:off x="5875000" y="1393202"/>
              <a:ext cx="480152" cy="565197"/>
            </a:xfrm>
            <a:prstGeom prst="arc">
              <a:avLst/>
            </a:prstGeom>
            <a:noFill/>
            <a:ln w="254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Times New Roman" pitchFamily="18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453310" y="1725296"/>
            <a:ext cx="1577750" cy="413541"/>
            <a:chOff x="4453310" y="1725296"/>
            <a:chExt cx="1577750" cy="413541"/>
          </a:xfrm>
        </p:grpSpPr>
        <p:sp>
          <p:nvSpPr>
            <p:cNvPr id="80" name="Arc 26"/>
            <p:cNvSpPr/>
            <p:nvPr/>
          </p:nvSpPr>
          <p:spPr bwMode="auto">
            <a:xfrm rot="6048806">
              <a:off x="4511765" y="1708473"/>
              <a:ext cx="371909" cy="488819"/>
            </a:xfrm>
            <a:prstGeom prst="arc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Times New Roman" pitchFamily="18" charset="0"/>
              </a:endParaRPr>
            </a:p>
          </p:txBody>
        </p:sp>
        <p:sp>
          <p:nvSpPr>
            <p:cNvPr id="83" name="Arc 29"/>
            <p:cNvSpPr/>
            <p:nvPr/>
          </p:nvSpPr>
          <p:spPr bwMode="auto">
            <a:xfrm rot="15551194" flipH="1">
              <a:off x="5600696" y="1666841"/>
              <a:ext cx="371909" cy="488819"/>
            </a:xfrm>
            <a:prstGeom prst="arc">
              <a:avLst/>
            </a:prstGeom>
            <a:noFill/>
            <a:ln w="254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Times New Roman" pitchFamily="18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875571" y="2076852"/>
            <a:ext cx="625208" cy="339529"/>
            <a:chOff x="4875571" y="2076852"/>
            <a:chExt cx="625208" cy="339529"/>
          </a:xfrm>
        </p:grpSpPr>
        <p:sp>
          <p:nvSpPr>
            <p:cNvPr id="81" name="Arc 27"/>
            <p:cNvSpPr/>
            <p:nvPr/>
          </p:nvSpPr>
          <p:spPr bwMode="auto">
            <a:xfrm rot="6048806">
              <a:off x="4914732" y="2056194"/>
              <a:ext cx="321026" cy="399347"/>
            </a:xfrm>
            <a:prstGeom prst="arc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Times New Roman" pitchFamily="18" charset="0"/>
              </a:endParaRPr>
            </a:p>
          </p:txBody>
        </p:sp>
        <p:sp>
          <p:nvSpPr>
            <p:cNvPr id="84" name="Arc 30"/>
            <p:cNvSpPr/>
            <p:nvPr/>
          </p:nvSpPr>
          <p:spPr bwMode="auto">
            <a:xfrm rot="15551194" flipH="1">
              <a:off x="5140047" y="2037145"/>
              <a:ext cx="321026" cy="400439"/>
            </a:xfrm>
            <a:prstGeom prst="arc">
              <a:avLst/>
            </a:prstGeom>
            <a:noFill/>
            <a:ln w="254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Times New Roman" pitchFamily="18" charset="0"/>
              </a:endParaRPr>
            </a:p>
          </p:txBody>
        </p:sp>
      </p:grpSp>
      <p:sp>
        <p:nvSpPr>
          <p:cNvPr id="96" name="矩形 95"/>
          <p:cNvSpPr/>
          <p:nvPr/>
        </p:nvSpPr>
        <p:spPr bwMode="auto">
          <a:xfrm>
            <a:off x="3205826" y="4377006"/>
            <a:ext cx="1002508" cy="3143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1" u="none" strike="noStrike" cap="none" normalizeH="0" baseline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hematica4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3581" y="1206885"/>
            <a:ext cx="1462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Arial Narrow" pitchFamily="34" charset="0"/>
              </a:rPr>
              <a:t>Primary</a:t>
            </a:r>
            <a:endParaRPr lang="zh-CN" alt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066" y="4815148"/>
            <a:ext cx="1690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Data</a:t>
            </a:r>
            <a:endParaRPr lang="zh-CN" altLang="en-US" sz="4000" dirty="0"/>
          </a:p>
        </p:txBody>
      </p:sp>
      <p:sp>
        <p:nvSpPr>
          <p:cNvPr id="97" name="TextBox 96"/>
          <p:cNvSpPr txBox="1"/>
          <p:nvPr/>
        </p:nvSpPr>
        <p:spPr>
          <a:xfrm>
            <a:off x="6499147" y="3533193"/>
            <a:ext cx="2386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Multiples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5651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" grpId="0"/>
      <p:bldP spid="5" grpId="0" animBg="1"/>
      <p:bldP spid="71" grpId="0" animBg="1"/>
      <p:bldP spid="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393700" y="86665"/>
            <a:ext cx="8610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Multiples RTM of Streamer Data</a:t>
            </a:r>
          </a:p>
        </p:txBody>
      </p:sp>
      <p:grpSp>
        <p:nvGrpSpPr>
          <p:cNvPr id="55" name="Group 363"/>
          <p:cNvGrpSpPr>
            <a:grpSpLocks/>
          </p:cNvGrpSpPr>
          <p:nvPr/>
        </p:nvGrpSpPr>
        <p:grpSpPr bwMode="auto">
          <a:xfrm>
            <a:off x="2971800" y="4840288"/>
            <a:ext cx="2803525" cy="1084262"/>
            <a:chOff x="1865" y="1176"/>
            <a:chExt cx="1873" cy="754"/>
          </a:xfrm>
        </p:grpSpPr>
        <p:sp useBgFill="1">
          <p:nvSpPr>
            <p:cNvPr id="56" name="Rectangle 356"/>
            <p:cNvSpPr>
              <a:spLocks noChangeArrowheads="1"/>
            </p:cNvSpPr>
            <p:nvPr/>
          </p:nvSpPr>
          <p:spPr bwMode="auto">
            <a:xfrm>
              <a:off x="1872" y="1176"/>
              <a:ext cx="816" cy="312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 useBgFill="1">
          <p:nvSpPr>
            <p:cNvPr id="57" name="Rectangle 357"/>
            <p:cNvSpPr>
              <a:spLocks noChangeArrowheads="1"/>
            </p:cNvSpPr>
            <p:nvPr/>
          </p:nvSpPr>
          <p:spPr bwMode="auto">
            <a:xfrm>
              <a:off x="1865" y="1601"/>
              <a:ext cx="816" cy="312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 useBgFill="1">
          <p:nvSpPr>
            <p:cNvPr id="58" name="Rectangle 358"/>
            <p:cNvSpPr>
              <a:spLocks noChangeArrowheads="1"/>
            </p:cNvSpPr>
            <p:nvPr/>
          </p:nvSpPr>
          <p:spPr bwMode="auto">
            <a:xfrm>
              <a:off x="2922" y="1618"/>
              <a:ext cx="816" cy="312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9" name="Group 362"/>
          <p:cNvGrpSpPr>
            <a:grpSpLocks/>
          </p:cNvGrpSpPr>
          <p:nvPr/>
        </p:nvGrpSpPr>
        <p:grpSpPr bwMode="auto">
          <a:xfrm>
            <a:off x="4552950" y="4448175"/>
            <a:ext cx="2789238" cy="815975"/>
            <a:chOff x="2917" y="916"/>
            <a:chExt cx="1863" cy="567"/>
          </a:xfrm>
        </p:grpSpPr>
        <p:sp useBgFill="1">
          <p:nvSpPr>
            <p:cNvPr id="60" name="Rectangle 359"/>
            <p:cNvSpPr>
              <a:spLocks noChangeArrowheads="1"/>
            </p:cNvSpPr>
            <p:nvPr/>
          </p:nvSpPr>
          <p:spPr bwMode="auto">
            <a:xfrm>
              <a:off x="3955" y="1171"/>
              <a:ext cx="816" cy="312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 useBgFill="1">
          <p:nvSpPr>
            <p:cNvPr id="61" name="Rectangle 360"/>
            <p:cNvSpPr>
              <a:spLocks noChangeArrowheads="1"/>
            </p:cNvSpPr>
            <p:nvPr/>
          </p:nvSpPr>
          <p:spPr bwMode="auto">
            <a:xfrm>
              <a:off x="3964" y="916"/>
              <a:ext cx="816" cy="168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 useBgFill="1">
          <p:nvSpPr>
            <p:cNvPr id="62" name="Rectangle 361"/>
            <p:cNvSpPr>
              <a:spLocks noChangeArrowheads="1"/>
            </p:cNvSpPr>
            <p:nvPr/>
          </p:nvSpPr>
          <p:spPr bwMode="auto">
            <a:xfrm>
              <a:off x="2917" y="917"/>
              <a:ext cx="816" cy="168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 useBgFill="1">
        <p:nvSpPr>
          <p:cNvPr id="63" name="Rectangle 21"/>
          <p:cNvSpPr>
            <a:spLocks noChangeArrowheads="1"/>
          </p:cNvSpPr>
          <p:nvPr/>
        </p:nvSpPr>
        <p:spPr bwMode="auto">
          <a:xfrm>
            <a:off x="1574006" y="4049049"/>
            <a:ext cx="1930400" cy="838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>
              <a:defRPr/>
            </a:pPr>
            <a:endParaRPr lang="zh-CN" altLang="en-US" sz="4000" i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 useBgFill="1">
        <p:nvSpPr>
          <p:cNvPr id="64" name="Rectangle 22"/>
          <p:cNvSpPr>
            <a:spLocks noChangeArrowheads="1"/>
          </p:cNvSpPr>
          <p:nvPr/>
        </p:nvSpPr>
        <p:spPr bwMode="auto">
          <a:xfrm>
            <a:off x="6012656" y="5026949"/>
            <a:ext cx="1930400" cy="838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>
              <a:defRPr/>
            </a:pPr>
            <a:endParaRPr lang="zh-CN" altLang="en-US" sz="4000" i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 useBgFill="1">
        <p:nvSpPr>
          <p:cNvPr id="65" name="Rectangle 23"/>
          <p:cNvSpPr>
            <a:spLocks noChangeArrowheads="1"/>
          </p:cNvSpPr>
          <p:nvPr/>
        </p:nvSpPr>
        <p:spPr bwMode="auto">
          <a:xfrm>
            <a:off x="3728243" y="4049049"/>
            <a:ext cx="1905000" cy="838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>
              <a:defRPr/>
            </a:pPr>
            <a:endParaRPr lang="zh-CN" altLang="en-US" sz="4000" i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 useBgFill="1">
        <p:nvSpPr>
          <p:cNvPr id="66" name="Rectangle 23"/>
          <p:cNvSpPr>
            <a:spLocks noChangeArrowheads="1"/>
          </p:cNvSpPr>
          <p:nvPr/>
        </p:nvSpPr>
        <p:spPr bwMode="auto">
          <a:xfrm>
            <a:off x="3818731" y="5033299"/>
            <a:ext cx="1905000" cy="838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>
              <a:defRPr/>
            </a:pPr>
            <a:endParaRPr lang="zh-CN" altLang="en-US" sz="4000" i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 useBgFill="1">
        <p:nvSpPr>
          <p:cNvPr id="67" name="Rectangle 23"/>
          <p:cNvSpPr>
            <a:spLocks noChangeArrowheads="1"/>
          </p:cNvSpPr>
          <p:nvPr/>
        </p:nvSpPr>
        <p:spPr bwMode="auto">
          <a:xfrm>
            <a:off x="1574006" y="5039649"/>
            <a:ext cx="1854200" cy="838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>
              <a:defRPr/>
            </a:pPr>
            <a:endParaRPr lang="zh-CN" altLang="en-US" sz="4000" i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 useBgFill="1">
        <p:nvSpPr>
          <p:cNvPr id="68" name="Rectangle 21"/>
          <p:cNvSpPr>
            <a:spLocks noChangeArrowheads="1"/>
          </p:cNvSpPr>
          <p:nvPr/>
        </p:nvSpPr>
        <p:spPr bwMode="auto">
          <a:xfrm>
            <a:off x="6009481" y="4036349"/>
            <a:ext cx="1943100" cy="838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>
              <a:defRPr/>
            </a:pPr>
            <a:endParaRPr lang="zh-CN" altLang="en-US" sz="4000" i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69" name="Group 3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679370"/>
              </p:ext>
            </p:extLst>
          </p:nvPr>
        </p:nvGraphicFramePr>
        <p:xfrm>
          <a:off x="852631" y="3598490"/>
          <a:ext cx="7651000" cy="2956460"/>
        </p:xfrm>
        <a:graphic>
          <a:graphicData uri="http://schemas.openxmlformats.org/drawingml/2006/table">
            <a:tbl>
              <a:tblPr/>
              <a:tblGrid>
                <a:gridCol w="1530200"/>
                <a:gridCol w="1530200"/>
                <a:gridCol w="1530200"/>
                <a:gridCol w="1530200"/>
                <a:gridCol w="1530200"/>
              </a:tblGrid>
              <a:tr h="7618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 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Receiver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Source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primary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7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  <a:r>
                        <a:rPr kumimoji="0" lang="en-US" altLang="zh-CN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st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- order multiple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  <a:r>
                        <a:rPr kumimoji="0" lang="en-US" altLang="zh-CN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- order multiple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……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primary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artifact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FF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image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artifact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artifact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8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  <a:r>
                        <a:rPr kumimoji="0" lang="en-US" altLang="zh-CN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st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- order multiple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artifact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artifact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7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image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artifact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8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  <a:r>
                        <a:rPr kumimoji="0" lang="en-US" altLang="zh-CN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nd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- order multiple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artifact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artifact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artifact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image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7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……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FF33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FF33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FF33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FF33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" name="Line 34"/>
          <p:cNvSpPr>
            <a:spLocks noChangeShapeType="1"/>
          </p:cNvSpPr>
          <p:nvPr/>
        </p:nvSpPr>
        <p:spPr bwMode="auto">
          <a:xfrm>
            <a:off x="848809" y="3889270"/>
            <a:ext cx="1560771" cy="368300"/>
          </a:xfrm>
          <a:prstGeom prst="line">
            <a:avLst/>
          </a:prstGeom>
          <a:noFill/>
          <a:ln w="25400">
            <a:solidFill>
              <a:srgbClr val="FFFF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" name="Rounded Rectangle 15"/>
          <p:cNvSpPr/>
          <p:nvPr/>
        </p:nvSpPr>
        <p:spPr bwMode="auto">
          <a:xfrm>
            <a:off x="1554222" y="808473"/>
            <a:ext cx="6252079" cy="2562442"/>
          </a:xfrm>
          <a:prstGeom prst="roundRect">
            <a:avLst>
              <a:gd name="adj" fmla="val 4072"/>
            </a:avLst>
          </a:prstGeom>
          <a:solidFill>
            <a:schemeClr val="bg2">
              <a:lumMod val="20000"/>
              <a:lumOff val="80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pic>
        <p:nvPicPr>
          <p:cNvPr id="53" name="Picture 2" descr="fig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514" y="883411"/>
            <a:ext cx="6009852" cy="233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1"/>
          <p:cNvGrpSpPr>
            <a:grpSpLocks/>
          </p:cNvGrpSpPr>
          <p:nvPr/>
        </p:nvGrpSpPr>
        <p:grpSpPr bwMode="auto">
          <a:xfrm>
            <a:off x="4367112" y="934294"/>
            <a:ext cx="174578" cy="844660"/>
            <a:chOff x="4139952" y="1412776"/>
            <a:chExt cx="254124" cy="1449804"/>
          </a:xfrm>
        </p:grpSpPr>
        <p:cxnSp>
          <p:nvCxnSpPr>
            <p:cNvPr id="92" name="Straight Connector 11"/>
            <p:cNvCxnSpPr/>
            <p:nvPr/>
          </p:nvCxnSpPr>
          <p:spPr bwMode="auto">
            <a:xfrm>
              <a:off x="4224131" y="1412776"/>
              <a:ext cx="33353" cy="1449804"/>
            </a:xfrm>
            <a:prstGeom prst="lin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3" name="Group 3"/>
            <p:cNvGrpSpPr>
              <a:grpSpLocks/>
            </p:cNvGrpSpPr>
            <p:nvPr/>
          </p:nvGrpSpPr>
          <p:grpSpPr bwMode="auto">
            <a:xfrm>
              <a:off x="4139952" y="2141364"/>
              <a:ext cx="254124" cy="378316"/>
              <a:chOff x="4139952" y="2141364"/>
              <a:chExt cx="254124" cy="378316"/>
            </a:xfrm>
          </p:grpSpPr>
          <p:sp>
            <p:nvSpPr>
              <p:cNvPr id="94" name="Isosceles Triangle 12"/>
              <p:cNvSpPr>
                <a:spLocks noChangeArrowheads="1"/>
              </p:cNvSpPr>
              <p:nvPr/>
            </p:nvSpPr>
            <p:spPr bwMode="auto">
              <a:xfrm rot="5400000">
                <a:off x="4200664" y="2326268"/>
                <a:ext cx="242808" cy="144016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altLang="zh-CN"/>
              </a:p>
            </p:txBody>
          </p:sp>
          <p:sp>
            <p:nvSpPr>
              <p:cNvPr id="95" name="Isosceles Triangle 13"/>
              <p:cNvSpPr>
                <a:spLocks noChangeAspect="1"/>
              </p:cNvSpPr>
              <p:nvPr/>
            </p:nvSpPr>
            <p:spPr bwMode="auto">
              <a:xfrm rot="16200000" flipH="1">
                <a:off x="4102905" y="2178411"/>
                <a:ext cx="182106" cy="108012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altLang="zh-CN"/>
              </a:p>
            </p:txBody>
          </p:sp>
        </p:grpSp>
      </p:grpSp>
      <p:grpSp>
        <p:nvGrpSpPr>
          <p:cNvPr id="72" name="Group 5"/>
          <p:cNvGrpSpPr>
            <a:grpSpLocks/>
          </p:cNvGrpSpPr>
          <p:nvPr/>
        </p:nvGrpSpPr>
        <p:grpSpPr bwMode="auto">
          <a:xfrm>
            <a:off x="5456043" y="934294"/>
            <a:ext cx="1043104" cy="844660"/>
            <a:chOff x="5824135" y="1412776"/>
            <a:chExt cx="1518838" cy="1449804"/>
          </a:xfrm>
        </p:grpSpPr>
        <p:grpSp>
          <p:nvGrpSpPr>
            <p:cNvPr id="85" name="Group 4"/>
            <p:cNvGrpSpPr>
              <a:grpSpLocks/>
            </p:cNvGrpSpPr>
            <p:nvPr/>
          </p:nvGrpSpPr>
          <p:grpSpPr bwMode="auto">
            <a:xfrm>
              <a:off x="6464270" y="1412776"/>
              <a:ext cx="242569" cy="1449804"/>
              <a:chOff x="6464270" y="1412776"/>
              <a:chExt cx="242569" cy="1449804"/>
            </a:xfrm>
          </p:grpSpPr>
          <p:cxnSp>
            <p:nvCxnSpPr>
              <p:cNvPr id="89" name="Straight Connector 8"/>
              <p:cNvCxnSpPr/>
              <p:nvPr/>
            </p:nvCxnSpPr>
            <p:spPr bwMode="auto">
              <a:xfrm>
                <a:off x="6588320" y="1412776"/>
                <a:ext cx="33363" cy="1449804"/>
              </a:xfrm>
              <a:prstGeom prst="line">
                <a:avLst/>
              </a:prstGeom>
              <a:noFill/>
              <a:ln w="9525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0" name="Isosceles Triangle 9"/>
              <p:cNvSpPr>
                <a:spLocks noChangeArrowheads="1"/>
              </p:cNvSpPr>
              <p:nvPr/>
            </p:nvSpPr>
            <p:spPr bwMode="auto">
              <a:xfrm rot="5400000">
                <a:off x="6561781" y="1797458"/>
                <a:ext cx="182105" cy="108011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/>
              <a:lstStyle/>
              <a:p>
                <a:endParaRPr lang="en-US" altLang="zh-CN"/>
              </a:p>
            </p:txBody>
          </p:sp>
          <p:sp>
            <p:nvSpPr>
              <p:cNvPr id="91" name="Isosceles Triangle 10"/>
              <p:cNvSpPr>
                <a:spLocks noChangeAspect="1"/>
              </p:cNvSpPr>
              <p:nvPr/>
            </p:nvSpPr>
            <p:spPr bwMode="auto">
              <a:xfrm rot="16200000" flipH="1">
                <a:off x="6421753" y="1662458"/>
                <a:ext cx="208988" cy="123954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/>
              <a:lstStyle/>
              <a:p>
                <a:endParaRPr lang="en-US" altLang="zh-CN"/>
              </a:p>
            </p:txBody>
          </p:sp>
        </p:grpSp>
        <p:cxnSp>
          <p:nvCxnSpPr>
            <p:cNvPr id="86" name="Straight Connector 17"/>
            <p:cNvCxnSpPr/>
            <p:nvPr/>
          </p:nvCxnSpPr>
          <p:spPr bwMode="auto">
            <a:xfrm>
              <a:off x="6288048" y="1944742"/>
              <a:ext cx="12710" cy="476387"/>
            </a:xfrm>
            <a:prstGeom prst="line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triangle" w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TextBox 18"/>
            <p:cNvSpPr txBox="1">
              <a:spLocks noChangeArrowheads="1"/>
            </p:cNvSpPr>
            <p:nvPr/>
          </p:nvSpPr>
          <p:spPr bwMode="auto">
            <a:xfrm>
              <a:off x="5824135" y="2332983"/>
              <a:ext cx="548065" cy="303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 b="1">
                  <a:solidFill>
                    <a:srgbClr val="FFFFF7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1400" b="1">
                  <a:solidFill>
                    <a:srgbClr val="FFFFF7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1400" b="1">
                  <a:solidFill>
                    <a:srgbClr val="FFFFF7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1400" b="1">
                  <a:solidFill>
                    <a:srgbClr val="FFFFF7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1400" b="1">
                  <a:solidFill>
                    <a:srgbClr val="FFFFF7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FFF7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FFF7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FFF7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FFF7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500">
                  <a:solidFill>
                    <a:schemeClr val="tx1"/>
                  </a:solidFill>
                </a:rPr>
                <a:t>time</a:t>
              </a:r>
            </a:p>
          </p:txBody>
        </p:sp>
        <p:sp>
          <p:nvSpPr>
            <p:cNvPr id="88" name="Rectangle 22"/>
            <p:cNvSpPr>
              <a:spLocks noChangeArrowheads="1"/>
            </p:cNvSpPr>
            <p:nvPr/>
          </p:nvSpPr>
          <p:spPr bwMode="auto">
            <a:xfrm>
              <a:off x="6646448" y="1996865"/>
              <a:ext cx="69652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zh-CN" dirty="0">
                  <a:solidFill>
                    <a:srgbClr val="000000"/>
                  </a:solidFill>
                  <a:latin typeface="Arial Narrow" pitchFamily="34" charset="0"/>
                </a:rPr>
                <a:t> Multiple</a:t>
              </a:r>
              <a:endParaRPr lang="en-US" altLang="zh-CN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875571" y="2076852"/>
            <a:ext cx="625208" cy="339529"/>
            <a:chOff x="4875571" y="2076852"/>
            <a:chExt cx="625208" cy="339529"/>
          </a:xfrm>
        </p:grpSpPr>
        <p:sp>
          <p:nvSpPr>
            <p:cNvPr id="81" name="Arc 27"/>
            <p:cNvSpPr/>
            <p:nvPr/>
          </p:nvSpPr>
          <p:spPr bwMode="auto">
            <a:xfrm rot="6048806">
              <a:off x="4914732" y="2056194"/>
              <a:ext cx="321026" cy="399347"/>
            </a:xfrm>
            <a:prstGeom prst="arc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Times New Roman" pitchFamily="18" charset="0"/>
              </a:endParaRPr>
            </a:p>
          </p:txBody>
        </p:sp>
        <p:sp>
          <p:nvSpPr>
            <p:cNvPr id="84" name="Arc 30"/>
            <p:cNvSpPr/>
            <p:nvPr/>
          </p:nvSpPr>
          <p:spPr bwMode="auto">
            <a:xfrm rot="15551194" flipH="1">
              <a:off x="5140047" y="2037145"/>
              <a:ext cx="321026" cy="400439"/>
            </a:xfrm>
            <a:prstGeom prst="arc">
              <a:avLst/>
            </a:prstGeom>
            <a:noFill/>
            <a:ln w="254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433581" y="1206885"/>
            <a:ext cx="1462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Arial Narrow" pitchFamily="34" charset="0"/>
              </a:rPr>
              <a:t>Primary</a:t>
            </a:r>
            <a:endParaRPr lang="zh-CN" alt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10066" y="6038901"/>
            <a:ext cx="1690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Data</a:t>
            </a:r>
            <a:endParaRPr lang="zh-CN" altLang="en-US" sz="4000" dirty="0"/>
          </a:p>
        </p:txBody>
      </p:sp>
      <p:sp>
        <p:nvSpPr>
          <p:cNvPr id="98" name="TextBox 97"/>
          <p:cNvSpPr txBox="1"/>
          <p:nvPr/>
        </p:nvSpPr>
        <p:spPr>
          <a:xfrm>
            <a:off x="7795550" y="3549684"/>
            <a:ext cx="1690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Data</a:t>
            </a:r>
            <a:endParaRPr lang="zh-CN" altLang="en-US" sz="4000" dirty="0"/>
          </a:p>
        </p:txBody>
      </p:sp>
      <p:sp>
        <p:nvSpPr>
          <p:cNvPr id="11" name="矩形 10"/>
          <p:cNvSpPr/>
          <p:nvPr/>
        </p:nvSpPr>
        <p:spPr>
          <a:xfrm>
            <a:off x="2355361" y="3669957"/>
            <a:ext cx="1227137" cy="2368944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53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Text Box 151"/>
          <p:cNvSpPr txBox="1">
            <a:spLocks noChangeArrowheads="1"/>
          </p:cNvSpPr>
          <p:nvPr/>
        </p:nvSpPr>
        <p:spPr bwMode="auto">
          <a:xfrm>
            <a:off x="915275" y="1693186"/>
            <a:ext cx="794494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Up-going 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ave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Down-going wave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Combine up-going &amp; down-going waves</a:t>
            </a:r>
            <a:endParaRPr lang="en-US" altLang="zh-CN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393700" y="591177"/>
            <a:ext cx="8610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Multiples RTM of OBS Data</a:t>
            </a:r>
          </a:p>
        </p:txBody>
      </p:sp>
    </p:spTree>
    <p:extLst>
      <p:ext uri="{BB962C8B-B14F-4D97-AF65-F5344CB8AC3E}">
        <p14:creationId xmlns:p14="http://schemas.microsoft.com/office/powerpoint/2010/main" val="410199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17856</TotalTime>
  <Words>580</Words>
  <Application>Microsoft Office PowerPoint</Application>
  <PresentationFormat>全屏显示(4:3)</PresentationFormat>
  <Paragraphs>191</Paragraphs>
  <Slides>25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Theme</vt:lpstr>
      <vt:lpstr>PowerPoint 演示文稿</vt:lpstr>
      <vt:lpstr>PowerPoint 演示文稿</vt:lpstr>
      <vt:lpstr>PowerPoint 演示文稿</vt:lpstr>
      <vt:lpstr>Motivation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Dongliang  Zhang</dc:creator>
  <cp:lastModifiedBy>dongliang zhang</cp:lastModifiedBy>
  <cp:revision>244</cp:revision>
  <dcterms:created xsi:type="dcterms:W3CDTF">2006-08-16T00:00:00Z</dcterms:created>
  <dcterms:modified xsi:type="dcterms:W3CDTF">2014-10-29T19:14:44Z</dcterms:modified>
</cp:coreProperties>
</file>